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4.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ags/tag5.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6.xml" ContentType="application/vnd.openxmlformats-officedocument.presentationml.tags+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tags/tag7.xml" ContentType="application/vnd.openxmlformats-officedocument.presentationml.tags+xml"/>
  <Override PartName="/ppt/notesSlides/notesSlide9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1"/>
  </p:notesMasterIdLst>
  <p:sldIdLst>
    <p:sldId id="409" r:id="rId2"/>
    <p:sldId id="305" r:id="rId3"/>
    <p:sldId id="303" r:id="rId4"/>
    <p:sldId id="373" r:id="rId5"/>
    <p:sldId id="304" r:id="rId6"/>
    <p:sldId id="377" r:id="rId7"/>
    <p:sldId id="307" r:id="rId8"/>
    <p:sldId id="308" r:id="rId9"/>
    <p:sldId id="306" r:id="rId10"/>
    <p:sldId id="379" r:id="rId11"/>
    <p:sldId id="309" r:id="rId12"/>
    <p:sldId id="310" r:id="rId13"/>
    <p:sldId id="380" r:id="rId14"/>
    <p:sldId id="313" r:id="rId15"/>
    <p:sldId id="381" r:id="rId16"/>
    <p:sldId id="311" r:id="rId17"/>
    <p:sldId id="383" r:id="rId18"/>
    <p:sldId id="407" r:id="rId19"/>
    <p:sldId id="382" r:id="rId20"/>
    <p:sldId id="316" r:id="rId21"/>
    <p:sldId id="314" r:id="rId22"/>
    <p:sldId id="384" r:id="rId23"/>
    <p:sldId id="385" r:id="rId24"/>
    <p:sldId id="386" r:id="rId25"/>
    <p:sldId id="387" r:id="rId26"/>
    <p:sldId id="388" r:id="rId27"/>
    <p:sldId id="389" r:id="rId28"/>
    <p:sldId id="317" r:id="rId29"/>
    <p:sldId id="390" r:id="rId30"/>
    <p:sldId id="324" r:id="rId31"/>
    <p:sldId id="326" r:id="rId32"/>
    <p:sldId id="327" r:id="rId33"/>
    <p:sldId id="328" r:id="rId34"/>
    <p:sldId id="472" r:id="rId35"/>
    <p:sldId id="319" r:id="rId36"/>
    <p:sldId id="391" r:id="rId37"/>
    <p:sldId id="320" r:id="rId38"/>
    <p:sldId id="321" r:id="rId39"/>
    <p:sldId id="410" r:id="rId40"/>
    <p:sldId id="323" r:id="rId41"/>
    <p:sldId id="392" r:id="rId42"/>
    <p:sldId id="322" r:id="rId43"/>
    <p:sldId id="337" r:id="rId44"/>
    <p:sldId id="336" r:id="rId45"/>
    <p:sldId id="334" r:id="rId46"/>
    <p:sldId id="338" r:id="rId47"/>
    <p:sldId id="330" r:id="rId48"/>
    <p:sldId id="331" r:id="rId49"/>
    <p:sldId id="332" r:id="rId50"/>
    <p:sldId id="393" r:id="rId51"/>
    <p:sldId id="329" r:id="rId52"/>
    <p:sldId id="340" r:id="rId53"/>
    <p:sldId id="408" r:id="rId54"/>
    <p:sldId id="342" r:id="rId55"/>
    <p:sldId id="406" r:id="rId56"/>
    <p:sldId id="394" r:id="rId57"/>
    <p:sldId id="395" r:id="rId58"/>
    <p:sldId id="343" r:id="rId59"/>
    <p:sldId id="347" r:id="rId60"/>
    <p:sldId id="346" r:id="rId61"/>
    <p:sldId id="345" r:id="rId62"/>
    <p:sldId id="374" r:id="rId63"/>
    <p:sldId id="350" r:id="rId64"/>
    <p:sldId id="376" r:id="rId65"/>
    <p:sldId id="375" r:id="rId66"/>
    <p:sldId id="396" r:id="rId67"/>
    <p:sldId id="397" r:id="rId68"/>
    <p:sldId id="349" r:id="rId69"/>
    <p:sldId id="398" r:id="rId70"/>
    <p:sldId id="352" r:id="rId71"/>
    <p:sldId id="399" r:id="rId72"/>
    <p:sldId id="400" r:id="rId73"/>
    <p:sldId id="356" r:id="rId74"/>
    <p:sldId id="357" r:id="rId75"/>
    <p:sldId id="358" r:id="rId76"/>
    <p:sldId id="290" r:id="rId77"/>
    <p:sldId id="359" r:id="rId78"/>
    <p:sldId id="360" r:id="rId79"/>
    <p:sldId id="362" r:id="rId80"/>
    <p:sldId id="363" r:id="rId81"/>
    <p:sldId id="364" r:id="rId82"/>
    <p:sldId id="365" r:id="rId83"/>
    <p:sldId id="366" r:id="rId84"/>
    <p:sldId id="401" r:id="rId85"/>
    <p:sldId id="361" r:id="rId86"/>
    <p:sldId id="402" r:id="rId87"/>
    <p:sldId id="367" r:id="rId88"/>
    <p:sldId id="368" r:id="rId89"/>
    <p:sldId id="369" r:id="rId90"/>
    <p:sldId id="301" r:id="rId91"/>
    <p:sldId id="403" r:id="rId92"/>
    <p:sldId id="293" r:id="rId93"/>
    <p:sldId id="295" r:id="rId94"/>
    <p:sldId id="299" r:id="rId95"/>
    <p:sldId id="300" r:id="rId96"/>
    <p:sldId id="404" r:id="rId97"/>
    <p:sldId id="370" r:id="rId98"/>
    <p:sldId id="405" r:id="rId99"/>
    <p:sldId id="372" r:id="rId10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0000"/>
    <a:srgbClr val="FEFF00"/>
    <a:srgbClr val="0100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C1EF94-8C6C-488A-A4B6-4340F12F6118}" v="43" dt="2020-09-02T03:49:37.2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0" autoAdjust="0"/>
    <p:restoredTop sz="79436" autoAdjust="0"/>
  </p:normalViewPr>
  <p:slideViewPr>
    <p:cSldViewPr snapToGrid="0" snapToObjects="1">
      <p:cViewPr varScale="1">
        <p:scale>
          <a:sx n="87" d="100"/>
          <a:sy n="87" d="100"/>
        </p:scale>
        <p:origin x="208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microsoft.com/office/2015/10/relationships/revisionInfo" Target="revisionInfo.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 Udd" userId="1177e061ad7f1e06" providerId="LiveId" clId="{5B162150-C33B-4D01-AAF4-71C5142905D4}"/>
    <pc:docChg chg="addSld modSld">
      <pc:chgData name="Kris Udd" userId="1177e061ad7f1e06" providerId="LiveId" clId="{5B162150-C33B-4D01-AAF4-71C5142905D4}" dt="2020-06-12T14:42:42.520" v="63" actId="20577"/>
      <pc:docMkLst>
        <pc:docMk/>
      </pc:docMkLst>
      <pc:sldChg chg="addSp modSp add mod modNotesTx">
        <pc:chgData name="Kris Udd" userId="1177e061ad7f1e06" providerId="LiveId" clId="{5B162150-C33B-4D01-AAF4-71C5142905D4}" dt="2020-06-12T14:42:42.520" v="63" actId="20577"/>
        <pc:sldMkLst>
          <pc:docMk/>
          <pc:sldMk cId="3137307638" sldId="407"/>
        </pc:sldMkLst>
        <pc:spChg chg="mod">
          <ac:chgData name="Kris Udd" userId="1177e061ad7f1e06" providerId="LiveId" clId="{5B162150-C33B-4D01-AAF4-71C5142905D4}" dt="2020-06-12T14:41:03.363" v="2"/>
          <ac:spMkLst>
            <pc:docMk/>
            <pc:sldMk cId="3137307638" sldId="407"/>
            <ac:spMk id="3" creationId="{00000000-0000-0000-0000-000000000000}"/>
          </ac:spMkLst>
        </pc:spChg>
        <pc:spChg chg="mod">
          <ac:chgData name="Kris Udd" userId="1177e061ad7f1e06" providerId="LiveId" clId="{5B162150-C33B-4D01-AAF4-71C5142905D4}" dt="2020-06-12T14:40:52.473" v="1"/>
          <ac:spMkLst>
            <pc:docMk/>
            <pc:sldMk cId="3137307638" sldId="407"/>
            <ac:spMk id="4" creationId="{00000000-0000-0000-0000-000000000000}"/>
          </ac:spMkLst>
        </pc:spChg>
        <pc:spChg chg="add mod">
          <ac:chgData name="Kris Udd" userId="1177e061ad7f1e06" providerId="LiveId" clId="{5B162150-C33B-4D01-AAF4-71C5142905D4}" dt="2020-06-12T14:41:25.848" v="5" actId="14100"/>
          <ac:spMkLst>
            <pc:docMk/>
            <pc:sldMk cId="3137307638" sldId="407"/>
            <ac:spMk id="9" creationId="{8F73E4DE-C53D-47B3-AFBF-5B8470F3A79B}"/>
          </ac:spMkLst>
        </pc:spChg>
      </pc:sldChg>
    </pc:docChg>
  </pc:docChgLst>
  <pc:docChgLst>
    <pc:chgData name="Bethany Bolen" userId="8e338a04f9f07398" providerId="LiveId" clId="{36C1EF94-8C6C-488A-A4B6-4340F12F6118}"/>
    <pc:docChg chg="custSel modSld">
      <pc:chgData name="Bethany Bolen" userId="8e338a04f9f07398" providerId="LiveId" clId="{36C1EF94-8C6C-488A-A4B6-4340F12F6118}" dt="2020-09-02T03:49:37.253" v="144" actId="478"/>
      <pc:docMkLst>
        <pc:docMk/>
      </pc:docMkLst>
      <pc:sldChg chg="addSp delSp modSp mod">
        <pc:chgData name="Bethany Bolen" userId="8e338a04f9f07398" providerId="LiveId" clId="{36C1EF94-8C6C-488A-A4B6-4340F12F6118}" dt="2020-09-02T03:43:09.690" v="14" actId="478"/>
        <pc:sldMkLst>
          <pc:docMk/>
          <pc:sldMk cId="1126886931" sldId="307"/>
        </pc:sldMkLst>
        <pc:picChg chg="del">
          <ac:chgData name="Bethany Bolen" userId="8e338a04f9f07398" providerId="LiveId" clId="{36C1EF94-8C6C-488A-A4B6-4340F12F6118}" dt="2020-09-02T03:43:09.690" v="14" actId="478"/>
          <ac:picMkLst>
            <pc:docMk/>
            <pc:sldMk cId="1126886931" sldId="307"/>
            <ac:picMk id="5" creationId="{00000000-0000-0000-0000-000000000000}"/>
          </ac:picMkLst>
        </pc:picChg>
        <pc:picChg chg="add mod ord">
          <ac:chgData name="Bethany Bolen" userId="8e338a04f9f07398" providerId="LiveId" clId="{36C1EF94-8C6C-488A-A4B6-4340F12F6118}" dt="2020-09-02T03:43:08.768" v="13" actId="962"/>
          <ac:picMkLst>
            <pc:docMk/>
            <pc:sldMk cId="1126886931" sldId="307"/>
            <ac:picMk id="7" creationId="{F220A353-2847-46A9-8658-3D38A8883221}"/>
          </ac:picMkLst>
        </pc:picChg>
      </pc:sldChg>
      <pc:sldChg chg="addSp delSp modSp mod">
        <pc:chgData name="Bethany Bolen" userId="8e338a04f9f07398" providerId="LiveId" clId="{36C1EF94-8C6C-488A-A4B6-4340F12F6118}" dt="2020-09-02T03:43:20.236" v="22" actId="1036"/>
        <pc:sldMkLst>
          <pc:docMk/>
          <pc:sldMk cId="1146018186" sldId="309"/>
        </pc:sldMkLst>
        <pc:picChg chg="add mod ord">
          <ac:chgData name="Bethany Bolen" userId="8e338a04f9f07398" providerId="LiveId" clId="{36C1EF94-8C6C-488A-A4B6-4340F12F6118}" dt="2020-09-02T03:43:20.236" v="22" actId="1036"/>
          <ac:picMkLst>
            <pc:docMk/>
            <pc:sldMk cId="1146018186" sldId="309"/>
            <ac:picMk id="6" creationId="{F5E4DFD7-E727-4D6E-801B-D9955335723B}"/>
          </ac:picMkLst>
        </pc:picChg>
        <pc:picChg chg="del">
          <ac:chgData name="Bethany Bolen" userId="8e338a04f9f07398" providerId="LiveId" clId="{36C1EF94-8C6C-488A-A4B6-4340F12F6118}" dt="2020-09-02T03:43:18.112" v="19" actId="478"/>
          <ac:picMkLst>
            <pc:docMk/>
            <pc:sldMk cId="1146018186" sldId="309"/>
            <ac:picMk id="2050" creationId="{00000000-0000-0000-0000-000000000000}"/>
          </ac:picMkLst>
        </pc:picChg>
      </pc:sldChg>
      <pc:sldChg chg="addSp delSp modSp mod">
        <pc:chgData name="Bethany Bolen" userId="8e338a04f9f07398" providerId="LiveId" clId="{36C1EF94-8C6C-488A-A4B6-4340F12F6118}" dt="2020-09-02T03:43:34.713" v="32" actId="478"/>
        <pc:sldMkLst>
          <pc:docMk/>
          <pc:sldMk cId="1695164639" sldId="311"/>
        </pc:sldMkLst>
        <pc:picChg chg="add mod ord">
          <ac:chgData name="Bethany Bolen" userId="8e338a04f9f07398" providerId="LiveId" clId="{36C1EF94-8C6C-488A-A4B6-4340F12F6118}" dt="2020-09-02T03:43:33.363" v="31" actId="167"/>
          <ac:picMkLst>
            <pc:docMk/>
            <pc:sldMk cId="1695164639" sldId="311"/>
            <ac:picMk id="6" creationId="{95598A8D-A287-43F6-A98F-9AB2CC809892}"/>
          </ac:picMkLst>
        </pc:picChg>
        <pc:picChg chg="del">
          <ac:chgData name="Bethany Bolen" userId="8e338a04f9f07398" providerId="LiveId" clId="{36C1EF94-8C6C-488A-A4B6-4340F12F6118}" dt="2020-09-02T03:43:34.713" v="32" actId="478"/>
          <ac:picMkLst>
            <pc:docMk/>
            <pc:sldMk cId="1695164639" sldId="311"/>
            <ac:picMk id="4098" creationId="{00000000-0000-0000-0000-000000000000}"/>
          </ac:picMkLst>
        </pc:picChg>
      </pc:sldChg>
      <pc:sldChg chg="addSp delSp modSp mod">
        <pc:chgData name="Bethany Bolen" userId="8e338a04f9f07398" providerId="LiveId" clId="{36C1EF94-8C6C-488A-A4B6-4340F12F6118}" dt="2020-09-02T03:45:00.119" v="54" actId="1076"/>
        <pc:sldMkLst>
          <pc:docMk/>
          <pc:sldMk cId="818639908" sldId="326"/>
        </pc:sldMkLst>
        <pc:picChg chg="del">
          <ac:chgData name="Bethany Bolen" userId="8e338a04f9f07398" providerId="LiveId" clId="{36C1EF94-8C6C-488A-A4B6-4340F12F6118}" dt="2020-09-02T03:44:50.122" v="53" actId="478"/>
          <ac:picMkLst>
            <pc:docMk/>
            <pc:sldMk cId="818639908" sldId="326"/>
            <ac:picMk id="5" creationId="{00000000-0000-0000-0000-000000000000}"/>
          </ac:picMkLst>
        </pc:picChg>
        <pc:picChg chg="add mod ord">
          <ac:chgData name="Bethany Bolen" userId="8e338a04f9f07398" providerId="LiveId" clId="{36C1EF94-8C6C-488A-A4B6-4340F12F6118}" dt="2020-09-02T03:45:00.119" v="54" actId="1076"/>
          <ac:picMkLst>
            <pc:docMk/>
            <pc:sldMk cId="818639908" sldId="326"/>
            <ac:picMk id="7" creationId="{559556F9-C29F-4F33-A11E-60BC148845A7}"/>
          </ac:picMkLst>
        </pc:picChg>
      </pc:sldChg>
      <pc:sldChg chg="addSp delSp modSp mod">
        <pc:chgData name="Bethany Bolen" userId="8e338a04f9f07398" providerId="LiveId" clId="{36C1EF94-8C6C-488A-A4B6-4340F12F6118}" dt="2020-09-02T03:45:43.038" v="70" actId="167"/>
        <pc:sldMkLst>
          <pc:docMk/>
          <pc:sldMk cId="2084708367" sldId="336"/>
        </pc:sldMkLst>
        <pc:picChg chg="add ord">
          <ac:chgData name="Bethany Bolen" userId="8e338a04f9f07398" providerId="LiveId" clId="{36C1EF94-8C6C-488A-A4B6-4340F12F6118}" dt="2020-09-02T03:45:43.038" v="70" actId="167"/>
          <ac:picMkLst>
            <pc:docMk/>
            <pc:sldMk cId="2084708367" sldId="336"/>
            <ac:picMk id="5" creationId="{EBB01BDC-E8FB-4A9A-B6BC-47CC08BCBEB6}"/>
          </ac:picMkLst>
        </pc:picChg>
        <pc:picChg chg="del">
          <ac:chgData name="Bethany Bolen" userId="8e338a04f9f07398" providerId="LiveId" clId="{36C1EF94-8C6C-488A-A4B6-4340F12F6118}" dt="2020-09-02T03:45:39.694" v="68" actId="478"/>
          <ac:picMkLst>
            <pc:docMk/>
            <pc:sldMk cId="2084708367" sldId="336"/>
            <ac:picMk id="12" creationId="{00000000-0000-0000-0000-000000000000}"/>
          </ac:picMkLst>
        </pc:picChg>
      </pc:sldChg>
      <pc:sldChg chg="addSp delSp modSp mod">
        <pc:chgData name="Bethany Bolen" userId="8e338a04f9f07398" providerId="LiveId" clId="{36C1EF94-8C6C-488A-A4B6-4340F12F6118}" dt="2020-09-02T03:45:33.037" v="67" actId="478"/>
        <pc:sldMkLst>
          <pc:docMk/>
          <pc:sldMk cId="3025540499" sldId="337"/>
        </pc:sldMkLst>
        <pc:picChg chg="add mod ord">
          <ac:chgData name="Bethany Bolen" userId="8e338a04f9f07398" providerId="LiveId" clId="{36C1EF94-8C6C-488A-A4B6-4340F12F6118}" dt="2020-09-02T03:45:31.682" v="66" actId="167"/>
          <ac:picMkLst>
            <pc:docMk/>
            <pc:sldMk cId="3025540499" sldId="337"/>
            <ac:picMk id="6" creationId="{CC30F859-B4D1-4451-A67A-98004D81BA89}"/>
          </ac:picMkLst>
        </pc:picChg>
        <pc:picChg chg="del">
          <ac:chgData name="Bethany Bolen" userId="8e338a04f9f07398" providerId="LiveId" clId="{36C1EF94-8C6C-488A-A4B6-4340F12F6118}" dt="2020-09-02T03:45:33.037" v="67" actId="478"/>
          <ac:picMkLst>
            <pc:docMk/>
            <pc:sldMk cId="3025540499" sldId="337"/>
            <ac:picMk id="12" creationId="{00000000-0000-0000-0000-000000000000}"/>
          </ac:picMkLst>
        </pc:picChg>
      </pc:sldChg>
      <pc:sldChg chg="addSp delSp modSp mod">
        <pc:chgData name="Bethany Bolen" userId="8e338a04f9f07398" providerId="LiveId" clId="{36C1EF94-8C6C-488A-A4B6-4340F12F6118}" dt="2020-09-02T03:46:21.631" v="84" actId="478"/>
        <pc:sldMkLst>
          <pc:docMk/>
          <pc:sldMk cId="1059428143" sldId="340"/>
        </pc:sldMkLst>
        <pc:picChg chg="add mod ord">
          <ac:chgData name="Bethany Bolen" userId="8e338a04f9f07398" providerId="LiveId" clId="{36C1EF94-8C6C-488A-A4B6-4340F12F6118}" dt="2020-09-02T03:46:20.261" v="83" actId="167"/>
          <ac:picMkLst>
            <pc:docMk/>
            <pc:sldMk cId="1059428143" sldId="340"/>
            <ac:picMk id="6" creationId="{1655B95B-3A35-485E-A746-AAD4DFA328EE}"/>
          </ac:picMkLst>
        </pc:picChg>
        <pc:picChg chg="del">
          <ac:chgData name="Bethany Bolen" userId="8e338a04f9f07398" providerId="LiveId" clId="{36C1EF94-8C6C-488A-A4B6-4340F12F6118}" dt="2020-09-02T03:46:21.631" v="84" actId="478"/>
          <ac:picMkLst>
            <pc:docMk/>
            <pc:sldMk cId="1059428143" sldId="340"/>
            <ac:picMk id="10242" creationId="{00000000-0000-0000-0000-000000000000}"/>
          </ac:picMkLst>
        </pc:picChg>
      </pc:sldChg>
      <pc:sldChg chg="addSp delSp modSp mod">
        <pc:chgData name="Bethany Bolen" userId="8e338a04f9f07398" providerId="LiveId" clId="{36C1EF94-8C6C-488A-A4B6-4340F12F6118}" dt="2020-09-02T03:46:37.242" v="92" actId="478"/>
        <pc:sldMkLst>
          <pc:docMk/>
          <pc:sldMk cId="2093988331" sldId="342"/>
        </pc:sldMkLst>
        <pc:picChg chg="add mod ord">
          <ac:chgData name="Bethany Bolen" userId="8e338a04f9f07398" providerId="LiveId" clId="{36C1EF94-8C6C-488A-A4B6-4340F12F6118}" dt="2020-09-02T03:46:36.223" v="91" actId="167"/>
          <ac:picMkLst>
            <pc:docMk/>
            <pc:sldMk cId="2093988331" sldId="342"/>
            <ac:picMk id="6" creationId="{5459480C-02FA-416D-B35C-EEC1EC84BFCF}"/>
          </ac:picMkLst>
        </pc:picChg>
        <pc:picChg chg="del">
          <ac:chgData name="Bethany Bolen" userId="8e338a04f9f07398" providerId="LiveId" clId="{36C1EF94-8C6C-488A-A4B6-4340F12F6118}" dt="2020-09-02T03:46:37.242" v="92" actId="478"/>
          <ac:picMkLst>
            <pc:docMk/>
            <pc:sldMk cId="2093988331" sldId="342"/>
            <ac:picMk id="9218" creationId="{00000000-0000-0000-0000-000000000000}"/>
          </ac:picMkLst>
        </pc:picChg>
      </pc:sldChg>
      <pc:sldChg chg="addSp delSp modSp mod">
        <pc:chgData name="Bethany Bolen" userId="8e338a04f9f07398" providerId="LiveId" clId="{36C1EF94-8C6C-488A-A4B6-4340F12F6118}" dt="2020-09-02T03:47:20.539" v="111" actId="478"/>
        <pc:sldMkLst>
          <pc:docMk/>
          <pc:sldMk cId="1114861855" sldId="345"/>
        </pc:sldMkLst>
        <pc:picChg chg="del">
          <ac:chgData name="Bethany Bolen" userId="8e338a04f9f07398" providerId="LiveId" clId="{36C1EF94-8C6C-488A-A4B6-4340F12F6118}" dt="2020-09-02T03:47:20.539" v="111" actId="478"/>
          <ac:picMkLst>
            <pc:docMk/>
            <pc:sldMk cId="1114861855" sldId="345"/>
            <ac:picMk id="6" creationId="{00000000-0000-0000-0000-000000000000}"/>
          </ac:picMkLst>
        </pc:picChg>
        <pc:picChg chg="add mod ord">
          <ac:chgData name="Bethany Bolen" userId="8e338a04f9f07398" providerId="LiveId" clId="{36C1EF94-8C6C-488A-A4B6-4340F12F6118}" dt="2020-09-02T03:47:19.750" v="110" actId="167"/>
          <ac:picMkLst>
            <pc:docMk/>
            <pc:sldMk cId="1114861855" sldId="345"/>
            <ac:picMk id="7" creationId="{E1BFBDA3-5273-4B9F-A05A-1CAC0E63484C}"/>
          </ac:picMkLst>
        </pc:picChg>
      </pc:sldChg>
      <pc:sldChg chg="addSp delSp modSp mod">
        <pc:chgData name="Bethany Bolen" userId="8e338a04f9f07398" providerId="LiveId" clId="{36C1EF94-8C6C-488A-A4B6-4340F12F6118}" dt="2020-09-02T03:47:14.400" v="106" actId="478"/>
        <pc:sldMkLst>
          <pc:docMk/>
          <pc:sldMk cId="3158411657" sldId="347"/>
        </pc:sldMkLst>
        <pc:picChg chg="add mod ord">
          <ac:chgData name="Bethany Bolen" userId="8e338a04f9f07398" providerId="LiveId" clId="{36C1EF94-8C6C-488A-A4B6-4340F12F6118}" dt="2020-09-02T03:47:13.408" v="105" actId="167"/>
          <ac:picMkLst>
            <pc:docMk/>
            <pc:sldMk cId="3158411657" sldId="347"/>
            <ac:picMk id="6" creationId="{49C2944D-355E-4D28-BBAD-3477A62935CD}"/>
          </ac:picMkLst>
        </pc:picChg>
        <pc:picChg chg="del">
          <ac:chgData name="Bethany Bolen" userId="8e338a04f9f07398" providerId="LiveId" clId="{36C1EF94-8C6C-488A-A4B6-4340F12F6118}" dt="2020-09-02T03:47:14.400" v="106" actId="478"/>
          <ac:picMkLst>
            <pc:docMk/>
            <pc:sldMk cId="3158411657" sldId="347"/>
            <ac:picMk id="1026" creationId="{00000000-0000-0000-0000-000000000000}"/>
          </ac:picMkLst>
        </pc:picChg>
      </pc:sldChg>
      <pc:sldChg chg="addSp delSp modSp mod">
        <pc:chgData name="Bethany Bolen" userId="8e338a04f9f07398" providerId="LiveId" clId="{36C1EF94-8C6C-488A-A4B6-4340F12F6118}" dt="2020-09-02T03:47:30.554" v="117" actId="1036"/>
        <pc:sldMkLst>
          <pc:docMk/>
          <pc:sldMk cId="3070149898" sldId="349"/>
        </pc:sldMkLst>
        <pc:picChg chg="add mod ord">
          <ac:chgData name="Bethany Bolen" userId="8e338a04f9f07398" providerId="LiveId" clId="{36C1EF94-8C6C-488A-A4B6-4340F12F6118}" dt="2020-09-02T03:47:30.554" v="117" actId="1036"/>
          <ac:picMkLst>
            <pc:docMk/>
            <pc:sldMk cId="3070149898" sldId="349"/>
            <ac:picMk id="6" creationId="{327A9101-90F8-4BB0-B169-2C50431D3B49}"/>
          </ac:picMkLst>
        </pc:picChg>
        <pc:picChg chg="del">
          <ac:chgData name="Bethany Bolen" userId="8e338a04f9f07398" providerId="LiveId" clId="{36C1EF94-8C6C-488A-A4B6-4340F12F6118}" dt="2020-09-02T03:47:28.770" v="116" actId="478"/>
          <ac:picMkLst>
            <pc:docMk/>
            <pc:sldMk cId="3070149898" sldId="349"/>
            <ac:picMk id="1028" creationId="{00000000-0000-0000-0000-000000000000}"/>
          </ac:picMkLst>
        </pc:picChg>
      </pc:sldChg>
      <pc:sldChg chg="addSp delSp modSp mod">
        <pc:chgData name="Bethany Bolen" userId="8e338a04f9f07398" providerId="LiveId" clId="{36C1EF94-8C6C-488A-A4B6-4340F12F6118}" dt="2020-09-02T03:49:23.492" v="139" actId="478"/>
        <pc:sldMkLst>
          <pc:docMk/>
          <pc:sldMk cId="3278791769" sldId="361"/>
        </pc:sldMkLst>
        <pc:picChg chg="add mod ord">
          <ac:chgData name="Bethany Bolen" userId="8e338a04f9f07398" providerId="LiveId" clId="{36C1EF94-8C6C-488A-A4B6-4340F12F6118}" dt="2020-09-02T03:49:22.369" v="138" actId="167"/>
          <ac:picMkLst>
            <pc:docMk/>
            <pc:sldMk cId="3278791769" sldId="361"/>
            <ac:picMk id="6" creationId="{FBC7B852-D17E-46FA-8876-305A33D44DE1}"/>
          </ac:picMkLst>
        </pc:picChg>
        <pc:picChg chg="del">
          <ac:chgData name="Bethany Bolen" userId="8e338a04f9f07398" providerId="LiveId" clId="{36C1EF94-8C6C-488A-A4B6-4340F12F6118}" dt="2020-09-02T03:49:23.492" v="139" actId="478"/>
          <ac:picMkLst>
            <pc:docMk/>
            <pc:sldMk cId="3278791769" sldId="361"/>
            <ac:picMk id="5122" creationId="{00000000-0000-0000-0000-000000000000}"/>
          </ac:picMkLst>
        </pc:picChg>
      </pc:sldChg>
      <pc:sldChg chg="addSp delSp modSp mod">
        <pc:chgData name="Bethany Bolen" userId="8e338a04f9f07398" providerId="LiveId" clId="{36C1EF94-8C6C-488A-A4B6-4340F12F6118}" dt="2020-09-02T03:42:58.610" v="9" actId="732"/>
        <pc:sldMkLst>
          <pc:docMk/>
          <pc:sldMk cId="2123779285" sldId="377"/>
        </pc:sldMkLst>
        <pc:picChg chg="add mod ord modCrop">
          <ac:chgData name="Bethany Bolen" userId="8e338a04f9f07398" providerId="LiveId" clId="{36C1EF94-8C6C-488A-A4B6-4340F12F6118}" dt="2020-09-02T03:42:58.610" v="9" actId="732"/>
          <ac:picMkLst>
            <pc:docMk/>
            <pc:sldMk cId="2123779285" sldId="377"/>
            <ac:picMk id="6" creationId="{FAE318FA-FBC3-42A4-B84E-EB1AF6499354}"/>
          </ac:picMkLst>
        </pc:picChg>
        <pc:picChg chg="del">
          <ac:chgData name="Bethany Bolen" userId="8e338a04f9f07398" providerId="LiveId" clId="{36C1EF94-8C6C-488A-A4B6-4340F12F6118}" dt="2020-09-02T03:42:54.161" v="8" actId="478"/>
          <ac:picMkLst>
            <pc:docMk/>
            <pc:sldMk cId="2123779285" sldId="377"/>
            <ac:picMk id="1026" creationId="{00000000-0000-0000-0000-000000000000}"/>
          </ac:picMkLst>
        </pc:picChg>
      </pc:sldChg>
      <pc:sldChg chg="addSp delSp modSp mod">
        <pc:chgData name="Bethany Bolen" userId="8e338a04f9f07398" providerId="LiveId" clId="{36C1EF94-8C6C-488A-A4B6-4340F12F6118}" dt="2020-09-02T03:43:27.762" v="27" actId="478"/>
        <pc:sldMkLst>
          <pc:docMk/>
          <pc:sldMk cId="969753042" sldId="381"/>
        </pc:sldMkLst>
        <pc:picChg chg="add mod ord">
          <ac:chgData name="Bethany Bolen" userId="8e338a04f9f07398" providerId="LiveId" clId="{36C1EF94-8C6C-488A-A4B6-4340F12F6118}" dt="2020-09-02T03:43:26.587" v="26" actId="167"/>
          <ac:picMkLst>
            <pc:docMk/>
            <pc:sldMk cId="969753042" sldId="381"/>
            <ac:picMk id="6" creationId="{385FC230-B3DE-47B4-B59E-D99BE5A0D2C7}"/>
          </ac:picMkLst>
        </pc:picChg>
        <pc:picChg chg="del">
          <ac:chgData name="Bethany Bolen" userId="8e338a04f9f07398" providerId="LiveId" clId="{36C1EF94-8C6C-488A-A4B6-4340F12F6118}" dt="2020-09-02T03:43:27.762" v="27" actId="478"/>
          <ac:picMkLst>
            <pc:docMk/>
            <pc:sldMk cId="969753042" sldId="381"/>
            <ac:picMk id="3074" creationId="{00000000-0000-0000-0000-000000000000}"/>
          </ac:picMkLst>
        </pc:picChg>
      </pc:sldChg>
      <pc:sldChg chg="addSp delSp modSp mod">
        <pc:chgData name="Bethany Bolen" userId="8e338a04f9f07398" providerId="LiveId" clId="{36C1EF94-8C6C-488A-A4B6-4340F12F6118}" dt="2020-09-02T03:44:08.524" v="45" actId="732"/>
        <pc:sldMkLst>
          <pc:docMk/>
          <pc:sldMk cId="3308994006" sldId="389"/>
        </pc:sldMkLst>
        <pc:picChg chg="add mod ord modCrop">
          <ac:chgData name="Bethany Bolen" userId="8e338a04f9f07398" providerId="LiveId" clId="{36C1EF94-8C6C-488A-A4B6-4340F12F6118}" dt="2020-09-02T03:44:08.524" v="45" actId="732"/>
          <ac:picMkLst>
            <pc:docMk/>
            <pc:sldMk cId="3308994006" sldId="389"/>
            <ac:picMk id="6" creationId="{CFDF749A-E9F3-4A96-B244-46D6202FA71F}"/>
          </ac:picMkLst>
        </pc:picChg>
        <pc:picChg chg="del">
          <ac:chgData name="Bethany Bolen" userId="8e338a04f9f07398" providerId="LiveId" clId="{36C1EF94-8C6C-488A-A4B6-4340F12F6118}" dt="2020-09-02T03:44:02.975" v="44" actId="478"/>
          <ac:picMkLst>
            <pc:docMk/>
            <pc:sldMk cId="3308994006" sldId="389"/>
            <ac:picMk id="1026" creationId="{00000000-0000-0000-0000-000000000000}"/>
          </ac:picMkLst>
        </pc:picChg>
      </pc:sldChg>
      <pc:sldChg chg="addSp delSp modSp mod">
        <pc:chgData name="Bethany Bolen" userId="8e338a04f9f07398" providerId="LiveId" clId="{36C1EF94-8C6C-488A-A4B6-4340F12F6118}" dt="2020-09-02T03:45:11.345" v="59" actId="478"/>
        <pc:sldMkLst>
          <pc:docMk/>
          <pc:sldMk cId="2272365459" sldId="392"/>
        </pc:sldMkLst>
        <pc:picChg chg="add mod ord">
          <ac:chgData name="Bethany Bolen" userId="8e338a04f9f07398" providerId="LiveId" clId="{36C1EF94-8C6C-488A-A4B6-4340F12F6118}" dt="2020-09-02T03:45:10.233" v="58" actId="167"/>
          <ac:picMkLst>
            <pc:docMk/>
            <pc:sldMk cId="2272365459" sldId="392"/>
            <ac:picMk id="6" creationId="{51DC4E06-33C2-4102-A09C-21052FDF56E9}"/>
          </ac:picMkLst>
        </pc:picChg>
        <pc:picChg chg="del">
          <ac:chgData name="Bethany Bolen" userId="8e338a04f9f07398" providerId="LiveId" clId="{36C1EF94-8C6C-488A-A4B6-4340F12F6118}" dt="2020-09-02T03:45:11.345" v="59" actId="478"/>
          <ac:picMkLst>
            <pc:docMk/>
            <pc:sldMk cId="2272365459" sldId="392"/>
            <ac:picMk id="6146" creationId="{00000000-0000-0000-0000-000000000000}"/>
          </ac:picMkLst>
        </pc:picChg>
      </pc:sldChg>
      <pc:sldChg chg="addSp delSp modSp mod">
        <pc:chgData name="Bethany Bolen" userId="8e338a04f9f07398" providerId="LiveId" clId="{36C1EF94-8C6C-488A-A4B6-4340F12F6118}" dt="2020-09-02T03:46:13.830" v="79" actId="732"/>
        <pc:sldMkLst>
          <pc:docMk/>
          <pc:sldMk cId="622738155" sldId="393"/>
        </pc:sldMkLst>
        <pc:picChg chg="add mod ord modCrop">
          <ac:chgData name="Bethany Bolen" userId="8e338a04f9f07398" providerId="LiveId" clId="{36C1EF94-8C6C-488A-A4B6-4340F12F6118}" dt="2020-09-02T03:46:13.830" v="79" actId="732"/>
          <ac:picMkLst>
            <pc:docMk/>
            <pc:sldMk cId="622738155" sldId="393"/>
            <ac:picMk id="6" creationId="{519C6395-E1D6-4619-A087-722F7DD495AA}"/>
          </ac:picMkLst>
        </pc:picChg>
        <pc:picChg chg="del">
          <ac:chgData name="Bethany Bolen" userId="8e338a04f9f07398" providerId="LiveId" clId="{36C1EF94-8C6C-488A-A4B6-4340F12F6118}" dt="2020-09-02T03:46:08.468" v="78" actId="478"/>
          <ac:picMkLst>
            <pc:docMk/>
            <pc:sldMk cId="622738155" sldId="393"/>
            <ac:picMk id="7170" creationId="{00000000-0000-0000-0000-000000000000}"/>
          </ac:picMkLst>
        </pc:picChg>
      </pc:sldChg>
      <pc:sldChg chg="addSp delSp modSp mod">
        <pc:chgData name="Bethany Bolen" userId="8e338a04f9f07398" providerId="LiveId" clId="{36C1EF94-8C6C-488A-A4B6-4340F12F6118}" dt="2020-09-02T03:46:54.555" v="98" actId="478"/>
        <pc:sldMkLst>
          <pc:docMk/>
          <pc:sldMk cId="57722578" sldId="394"/>
        </pc:sldMkLst>
        <pc:picChg chg="add mod ord">
          <ac:chgData name="Bethany Bolen" userId="8e338a04f9f07398" providerId="LiveId" clId="{36C1EF94-8C6C-488A-A4B6-4340F12F6118}" dt="2020-09-02T03:46:53.429" v="97" actId="167"/>
          <ac:picMkLst>
            <pc:docMk/>
            <pc:sldMk cId="57722578" sldId="394"/>
            <ac:picMk id="6" creationId="{864EBB61-9167-41C1-BC23-1A22A45E78C1}"/>
          </ac:picMkLst>
        </pc:picChg>
        <pc:picChg chg="del">
          <ac:chgData name="Bethany Bolen" userId="8e338a04f9f07398" providerId="LiveId" clId="{36C1EF94-8C6C-488A-A4B6-4340F12F6118}" dt="2020-09-02T03:46:54.555" v="98" actId="478"/>
          <ac:picMkLst>
            <pc:docMk/>
            <pc:sldMk cId="57722578" sldId="394"/>
            <ac:picMk id="4098" creationId="{00000000-0000-0000-0000-000000000000}"/>
          </ac:picMkLst>
        </pc:picChg>
      </pc:sldChg>
      <pc:sldChg chg="addSp delSp modSp mod">
        <pc:chgData name="Bethany Bolen" userId="8e338a04f9f07398" providerId="LiveId" clId="{36C1EF94-8C6C-488A-A4B6-4340F12F6118}" dt="2020-09-02T03:47:04.983" v="101" actId="167"/>
        <pc:sldMkLst>
          <pc:docMk/>
          <pc:sldMk cId="578045416" sldId="395"/>
        </pc:sldMkLst>
        <pc:picChg chg="add ord">
          <ac:chgData name="Bethany Bolen" userId="8e338a04f9f07398" providerId="LiveId" clId="{36C1EF94-8C6C-488A-A4B6-4340F12F6118}" dt="2020-09-02T03:47:04.983" v="101" actId="167"/>
          <ac:picMkLst>
            <pc:docMk/>
            <pc:sldMk cId="578045416" sldId="395"/>
            <ac:picMk id="5" creationId="{8EFE39CF-0A8B-406B-AF9E-91A28674F49E}"/>
          </ac:picMkLst>
        </pc:picChg>
        <pc:picChg chg="del">
          <ac:chgData name="Bethany Bolen" userId="8e338a04f9f07398" providerId="LiveId" clId="{36C1EF94-8C6C-488A-A4B6-4340F12F6118}" dt="2020-09-02T03:47:01.633" v="99" actId="478"/>
          <ac:picMkLst>
            <pc:docMk/>
            <pc:sldMk cId="578045416" sldId="395"/>
            <ac:picMk id="4098" creationId="{00000000-0000-0000-0000-000000000000}"/>
          </ac:picMkLst>
        </pc:picChg>
      </pc:sldChg>
      <pc:sldChg chg="addSp delSp modSp mod">
        <pc:chgData name="Bethany Bolen" userId="8e338a04f9f07398" providerId="LiveId" clId="{36C1EF94-8C6C-488A-A4B6-4340F12F6118}" dt="2020-09-02T03:47:35.867" v="122" actId="478"/>
        <pc:sldMkLst>
          <pc:docMk/>
          <pc:sldMk cId="3862674223" sldId="398"/>
        </pc:sldMkLst>
        <pc:picChg chg="add mod ord">
          <ac:chgData name="Bethany Bolen" userId="8e338a04f9f07398" providerId="LiveId" clId="{36C1EF94-8C6C-488A-A4B6-4340F12F6118}" dt="2020-09-02T03:47:34.715" v="121" actId="167"/>
          <ac:picMkLst>
            <pc:docMk/>
            <pc:sldMk cId="3862674223" sldId="398"/>
            <ac:picMk id="6" creationId="{A3C3B190-104C-43FA-9FBD-29EE030E8398}"/>
          </ac:picMkLst>
        </pc:picChg>
        <pc:picChg chg="del">
          <ac:chgData name="Bethany Bolen" userId="8e338a04f9f07398" providerId="LiveId" clId="{36C1EF94-8C6C-488A-A4B6-4340F12F6118}" dt="2020-09-02T03:47:35.867" v="122" actId="478"/>
          <ac:picMkLst>
            <pc:docMk/>
            <pc:sldMk cId="3862674223" sldId="398"/>
            <ac:picMk id="1027" creationId="{00000000-0000-0000-0000-000000000000}"/>
          </ac:picMkLst>
        </pc:picChg>
      </pc:sldChg>
      <pc:sldChg chg="addSp delSp modSp mod">
        <pc:chgData name="Bethany Bolen" userId="8e338a04f9f07398" providerId="LiveId" clId="{36C1EF94-8C6C-488A-A4B6-4340F12F6118}" dt="2020-09-02T03:47:43.152" v="127" actId="478"/>
        <pc:sldMkLst>
          <pc:docMk/>
          <pc:sldMk cId="3807362262" sldId="399"/>
        </pc:sldMkLst>
        <pc:picChg chg="add mod ord">
          <ac:chgData name="Bethany Bolen" userId="8e338a04f9f07398" providerId="LiveId" clId="{36C1EF94-8C6C-488A-A4B6-4340F12F6118}" dt="2020-09-02T03:47:42.206" v="126" actId="167"/>
          <ac:picMkLst>
            <pc:docMk/>
            <pc:sldMk cId="3807362262" sldId="399"/>
            <ac:picMk id="6" creationId="{5CC94BDD-06B0-4C4D-B5CD-BDCDE04C54D6}"/>
          </ac:picMkLst>
        </pc:picChg>
        <pc:picChg chg="del">
          <ac:chgData name="Bethany Bolen" userId="8e338a04f9f07398" providerId="LiveId" clId="{36C1EF94-8C6C-488A-A4B6-4340F12F6118}" dt="2020-09-02T03:47:43.152" v="127" actId="478"/>
          <ac:picMkLst>
            <pc:docMk/>
            <pc:sldMk cId="3807362262" sldId="399"/>
            <ac:picMk id="2050" creationId="{00000000-0000-0000-0000-000000000000}"/>
          </ac:picMkLst>
        </pc:picChg>
      </pc:sldChg>
      <pc:sldChg chg="addSp delSp modSp mod">
        <pc:chgData name="Bethany Bolen" userId="8e338a04f9f07398" providerId="LiveId" clId="{36C1EF94-8C6C-488A-A4B6-4340F12F6118}" dt="2020-09-02T03:47:47.921" v="132" actId="478"/>
        <pc:sldMkLst>
          <pc:docMk/>
          <pc:sldMk cId="3384814741" sldId="400"/>
        </pc:sldMkLst>
        <pc:picChg chg="add mod ord">
          <ac:chgData name="Bethany Bolen" userId="8e338a04f9f07398" providerId="LiveId" clId="{36C1EF94-8C6C-488A-A4B6-4340F12F6118}" dt="2020-09-02T03:47:46.953" v="131" actId="167"/>
          <ac:picMkLst>
            <pc:docMk/>
            <pc:sldMk cId="3384814741" sldId="400"/>
            <ac:picMk id="6" creationId="{B5840A6A-E618-4E63-9620-D85E04C9367F}"/>
          </ac:picMkLst>
        </pc:picChg>
        <pc:picChg chg="del">
          <ac:chgData name="Bethany Bolen" userId="8e338a04f9f07398" providerId="LiveId" clId="{36C1EF94-8C6C-488A-A4B6-4340F12F6118}" dt="2020-09-02T03:47:47.921" v="132" actId="478"/>
          <ac:picMkLst>
            <pc:docMk/>
            <pc:sldMk cId="3384814741" sldId="400"/>
            <ac:picMk id="2050" creationId="{00000000-0000-0000-0000-000000000000}"/>
          </ac:picMkLst>
        </pc:picChg>
      </pc:sldChg>
      <pc:sldChg chg="addSp delSp modSp mod">
        <pc:chgData name="Bethany Bolen" userId="8e338a04f9f07398" providerId="LiveId" clId="{36C1EF94-8C6C-488A-A4B6-4340F12F6118}" dt="2020-09-02T03:49:37.253" v="144" actId="478"/>
        <pc:sldMkLst>
          <pc:docMk/>
          <pc:sldMk cId="1078519183" sldId="405"/>
        </pc:sldMkLst>
        <pc:picChg chg="add mod ord">
          <ac:chgData name="Bethany Bolen" userId="8e338a04f9f07398" providerId="LiveId" clId="{36C1EF94-8C6C-488A-A4B6-4340F12F6118}" dt="2020-09-02T03:49:36.112" v="143" actId="167"/>
          <ac:picMkLst>
            <pc:docMk/>
            <pc:sldMk cId="1078519183" sldId="405"/>
            <ac:picMk id="6" creationId="{C44EE4FE-1616-4C87-BC2B-5E13E373B405}"/>
          </ac:picMkLst>
        </pc:picChg>
        <pc:picChg chg="del">
          <ac:chgData name="Bethany Bolen" userId="8e338a04f9f07398" providerId="LiveId" clId="{36C1EF94-8C6C-488A-A4B6-4340F12F6118}" dt="2020-09-02T03:49:37.253" v="144" actId="478"/>
          <ac:picMkLst>
            <pc:docMk/>
            <pc:sldMk cId="1078519183" sldId="405"/>
            <ac:picMk id="7" creationId="{00000000-0000-0000-0000-000000000000}"/>
          </ac:picMkLst>
        </pc:picChg>
      </pc:sldChg>
      <pc:sldChg chg="addSp delSp modSp mod">
        <pc:chgData name="Bethany Bolen" userId="8e338a04f9f07398" providerId="LiveId" clId="{36C1EF94-8C6C-488A-A4B6-4340F12F6118}" dt="2020-09-02T03:46:48.142" v="95" actId="478"/>
        <pc:sldMkLst>
          <pc:docMk/>
          <pc:sldMk cId="1028861058" sldId="406"/>
        </pc:sldMkLst>
        <pc:picChg chg="add ord">
          <ac:chgData name="Bethany Bolen" userId="8e338a04f9f07398" providerId="LiveId" clId="{36C1EF94-8C6C-488A-A4B6-4340F12F6118}" dt="2020-09-02T03:46:47.122" v="94" actId="167"/>
          <ac:picMkLst>
            <pc:docMk/>
            <pc:sldMk cId="1028861058" sldId="406"/>
            <ac:picMk id="7" creationId="{C85BDDA9-96CC-42FC-BC4C-D491A1330305}"/>
          </ac:picMkLst>
        </pc:picChg>
        <pc:picChg chg="del">
          <ac:chgData name="Bethany Bolen" userId="8e338a04f9f07398" providerId="LiveId" clId="{36C1EF94-8C6C-488A-A4B6-4340F12F6118}" dt="2020-09-02T03:46:48.142" v="95" actId="478"/>
          <ac:picMkLst>
            <pc:docMk/>
            <pc:sldMk cId="1028861058" sldId="406"/>
            <ac:picMk id="9218" creationId="{00000000-0000-0000-0000-000000000000}"/>
          </ac:picMkLst>
        </pc:picChg>
      </pc:sldChg>
      <pc:sldChg chg="addSp delSp modSp mod">
        <pc:chgData name="Bethany Bolen" userId="8e338a04f9f07398" providerId="LiveId" clId="{36C1EF94-8C6C-488A-A4B6-4340F12F6118}" dt="2020-09-02T03:43:40.512" v="37" actId="478"/>
        <pc:sldMkLst>
          <pc:docMk/>
          <pc:sldMk cId="3137307638" sldId="407"/>
        </pc:sldMkLst>
        <pc:picChg chg="del">
          <ac:chgData name="Bethany Bolen" userId="8e338a04f9f07398" providerId="LiveId" clId="{36C1EF94-8C6C-488A-A4B6-4340F12F6118}" dt="2020-09-02T03:43:40.512" v="37" actId="478"/>
          <ac:picMkLst>
            <pc:docMk/>
            <pc:sldMk cId="3137307638" sldId="407"/>
            <ac:picMk id="5" creationId="{260C3475-9C75-4169-A6B6-8EC90D6C113E}"/>
          </ac:picMkLst>
        </pc:picChg>
        <pc:picChg chg="add mod ord">
          <ac:chgData name="Bethany Bolen" userId="8e338a04f9f07398" providerId="LiveId" clId="{36C1EF94-8C6C-488A-A4B6-4340F12F6118}" dt="2020-09-02T03:43:39.438" v="36" actId="962"/>
          <ac:picMkLst>
            <pc:docMk/>
            <pc:sldMk cId="3137307638" sldId="407"/>
            <ac:picMk id="10" creationId="{F4F420FE-88F5-4C31-A65E-AB282B2BDF46}"/>
          </ac:picMkLst>
        </pc:picChg>
      </pc:sldChg>
      <pc:sldChg chg="addSp delSp modSp mod">
        <pc:chgData name="Bethany Bolen" userId="8e338a04f9f07398" providerId="LiveId" clId="{36C1EF94-8C6C-488A-A4B6-4340F12F6118}" dt="2020-09-02T03:46:30.689" v="87" actId="478"/>
        <pc:sldMkLst>
          <pc:docMk/>
          <pc:sldMk cId="191981116" sldId="408"/>
        </pc:sldMkLst>
        <pc:picChg chg="add ord">
          <ac:chgData name="Bethany Bolen" userId="8e338a04f9f07398" providerId="LiveId" clId="{36C1EF94-8C6C-488A-A4B6-4340F12F6118}" dt="2020-09-02T03:46:29.447" v="86" actId="167"/>
          <ac:picMkLst>
            <pc:docMk/>
            <pc:sldMk cId="191981116" sldId="408"/>
            <ac:picMk id="5" creationId="{2662D8BE-E9E7-4467-AFB2-1FB0D2446CCA}"/>
          </ac:picMkLst>
        </pc:picChg>
        <pc:picChg chg="del">
          <ac:chgData name="Bethany Bolen" userId="8e338a04f9f07398" providerId="LiveId" clId="{36C1EF94-8C6C-488A-A4B6-4340F12F6118}" dt="2020-09-02T03:46:30.689" v="87" actId="478"/>
          <ac:picMkLst>
            <pc:docMk/>
            <pc:sldMk cId="191981116" sldId="408"/>
            <ac:picMk id="1024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10/30/2021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digitalcollections.nypl.org/items/510d47e2-72d7-a3d9-e040-e00a18064a99"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digitalcollections.nypl.org/items/510d47dc-474b-a3d9-e040-e00a18064a99"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digitalcollections.nypl.org/items/510d47e2-f69d-a3d9-e040-e00a18064a99"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The Ammonite princes convinced Hanun that David’s motive was to besiege and overthrow the city. The relief shown here depicts</a:t>
            </a:r>
            <a:r>
              <a:rPr lang="en-US" baseline="0" dirty="0">
                <a:ea typeface="ＭＳ Ｐゴシック" pitchFamily="34" charset="-128"/>
              </a:rPr>
              <a:t> different phases of the siege and overthrow of a fortified city. On the left, men use a ladder to scale the walls. On the right, a siege ramp has been built, allowing a battering ram to approach the city wall and begin to destroy it. Behind the battering ram, several enemies are depicted impaled on stakes, a form of psychological warfare. The king himself is depicted larger than the other figures, aiming his bow at the doomed city. </a:t>
            </a:r>
            <a:r>
              <a:rPr lang="en-US" dirty="0">
                <a:ea typeface="ＭＳ Ｐゴシック" pitchFamily="34" charset="-128"/>
              </a:rPr>
              <a:t>This relief was photographed</a:t>
            </a:r>
            <a:r>
              <a:rPr lang="en-US" baseline="0" dirty="0">
                <a:ea typeface="ＭＳ Ｐゴシック" pitchFamily="34" charset="-128"/>
              </a:rPr>
              <a:t> at the Getty Villa in southern California while on loan from the British Museum.</a:t>
            </a:r>
            <a:endParaRPr lang="en-US" dirty="0">
              <a:ea typeface="ＭＳ Ｐゴシック" pitchFamily="34" charset="-128"/>
            </a:endParaRPr>
          </a:p>
          <a:p>
            <a:pPr marL="228600" indent="-228600" eaLnBrk="1" hangingPunct="1">
              <a:buFontTx/>
              <a:buAutoNum type="arabicPeriod"/>
            </a:pPr>
            <a:endParaRPr lang="en-US" dirty="0">
              <a:ea typeface="ＭＳ Ｐゴシック" pitchFamily="34" charset="-128"/>
            </a:endParaRPr>
          </a:p>
          <a:p>
            <a:pPr marL="228600" indent="-228600" eaLnBrk="1" hangingPunct="1"/>
            <a:r>
              <a:rPr lang="en-US" dirty="0"/>
              <a:t>tb100919395</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partial shaving was intended to humiliate David’s men, although perhaps without instigating a full-scale military confrontation. This artifact was photographed at the Israel Museum.</a:t>
            </a:r>
          </a:p>
          <a:p>
            <a:endParaRPr lang="en-US" dirty="0"/>
          </a:p>
          <a:p>
            <a:r>
              <a:rPr lang="en-US" dirty="0"/>
              <a:t>adr1306212187</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97330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Louvre Museum.</a:t>
            </a:r>
          </a:p>
          <a:p>
            <a:endParaRPr lang="en-US" dirty="0"/>
          </a:p>
          <a:p>
            <a:r>
              <a:rPr lang="en-US" dirty="0"/>
              <a:t>tb060408249</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297330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It is possible that David’s men were shaved with a metal razor.</a:t>
            </a:r>
            <a:r>
              <a:rPr lang="en-US" sz="1200" baseline="0" dirty="0"/>
              <a:t> The razor shown here predates the time of David by at least a couple of centuries. </a:t>
            </a:r>
            <a:r>
              <a:rPr lang="en-US" sz="1200" dirty="0"/>
              <a:t>This artifact was photographed at the Field Museum in Chicago.</a:t>
            </a:r>
          </a:p>
          <a:p>
            <a:endParaRPr lang="en-US" sz="1200" dirty="0"/>
          </a:p>
          <a:p>
            <a:r>
              <a:rPr lang="en-US" dirty="0"/>
              <a:t>adr1506084177</a:t>
            </a:r>
          </a:p>
        </p:txBody>
      </p:sp>
    </p:spTree>
    <p:extLst>
      <p:ext uri="{BB962C8B-B14F-4D97-AF65-F5344CB8AC3E}">
        <p14:creationId xmlns:p14="http://schemas.microsoft.com/office/powerpoint/2010/main" val="1292901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this mirror is now covered with patina, it was</a:t>
            </a:r>
            <a:r>
              <a:rPr lang="en-US" baseline="0" dirty="0"/>
              <a:t> once smooth and clear enough to reflect an image. The razor below it has a rounded edge on the lower right that was once sharpened for shaving. </a:t>
            </a:r>
            <a:r>
              <a:rPr lang="en-US" dirty="0"/>
              <a:t>These artifacts were photographed at the </a:t>
            </a:r>
            <a:r>
              <a:rPr lang="en-US" dirty="0" err="1"/>
              <a:t>Bodrum</a:t>
            </a:r>
            <a:r>
              <a:rPr lang="en-US" dirty="0"/>
              <a:t> Museum of Underwater Archaeology in </a:t>
            </a:r>
            <a:r>
              <a:rPr lang="en-US" dirty="0" err="1"/>
              <a:t>Bodrum</a:t>
            </a:r>
            <a:r>
              <a:rPr lang="en-US" dirty="0"/>
              <a:t>, Turkey.</a:t>
            </a:r>
          </a:p>
          <a:p>
            <a:endParaRPr lang="en-US" dirty="0"/>
          </a:p>
          <a:p>
            <a:r>
              <a:rPr lang="en-US" dirty="0"/>
              <a:t>tb062106128</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297330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It may</a:t>
            </a:r>
            <a:r>
              <a:rPr lang="en-US" baseline="0" dirty="0"/>
              <a:t> be even more likely that David’s men were shaved using flint blades. Flint blades, when worked by a skilled hand, could be made even sharper than metal, and the material was much cheaper and more easily obtained. </a:t>
            </a:r>
            <a:r>
              <a:rPr lang="en-US" dirty="0"/>
              <a:t>This display was photographed at the Museum of </a:t>
            </a:r>
            <a:r>
              <a:rPr lang="en-US" dirty="0" err="1"/>
              <a:t>Yarmukian</a:t>
            </a:r>
            <a:r>
              <a:rPr lang="en-US" dirty="0"/>
              <a:t> Culture at Kibbutz </a:t>
            </a:r>
            <a:r>
              <a:rPr lang="en-US" dirty="0" err="1"/>
              <a:t>Sha’ar</a:t>
            </a:r>
            <a:r>
              <a:rPr lang="en-US" dirty="0"/>
              <a:t> </a:t>
            </a:r>
            <a:r>
              <a:rPr lang="en-US" dirty="0" err="1"/>
              <a:t>HaGolan</a:t>
            </a:r>
            <a:r>
              <a:rPr lang="en-US" dirty="0"/>
              <a:t>.</a:t>
            </a:r>
          </a:p>
          <a:p>
            <a:endParaRPr lang="en-US" dirty="0"/>
          </a:p>
          <a:p>
            <a:r>
              <a:rPr lang="en-US" dirty="0"/>
              <a:t>tb022207271</a:t>
            </a:r>
          </a:p>
        </p:txBody>
      </p:sp>
    </p:spTree>
    <p:extLst>
      <p:ext uri="{BB962C8B-B14F-4D97-AF65-F5344CB8AC3E}">
        <p14:creationId xmlns:p14="http://schemas.microsoft.com/office/powerpoint/2010/main" val="2328361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emissaries</a:t>
            </a:r>
            <a:r>
              <a:rPr lang="en-US" baseline="0" dirty="0"/>
              <a:t> from David were likely clothed in expensive clothing, given their task. Ankle-length robes, like those shown in this relief, were common in this region during the Iron Age. </a:t>
            </a:r>
            <a:r>
              <a:rPr lang="en-US" dirty="0"/>
              <a:t>This relief was photographed</a:t>
            </a:r>
            <a:r>
              <a:rPr lang="en-US" baseline="0" dirty="0"/>
              <a:t> at the </a:t>
            </a:r>
            <a:r>
              <a:rPr lang="en-US" dirty="0"/>
              <a:t>Oriental Institute Museum</a:t>
            </a:r>
            <a:r>
              <a:rPr lang="en-US" baseline="0" dirty="0"/>
              <a:t> of the</a:t>
            </a:r>
            <a:r>
              <a:rPr lang="en-US" dirty="0"/>
              <a:t> University of Chicago. </a:t>
            </a:r>
            <a:r>
              <a:rPr lang="en-US" dirty="0">
                <a:solidFill>
                  <a:srgbClr val="000000"/>
                </a:solidFill>
                <a:latin typeface="Calibri"/>
              </a:rPr>
              <a:t>This image comes from </a:t>
            </a:r>
            <a:r>
              <a:rPr lang="en-US" dirty="0" err="1">
                <a:solidFill>
                  <a:srgbClr val="000000"/>
                </a:solidFill>
                <a:latin typeface="Calibri"/>
              </a:rPr>
              <a:t>Daderot</a:t>
            </a:r>
            <a:r>
              <a:rPr lang="en-US" dirty="0">
                <a:solidFill>
                  <a:srgbClr val="000000"/>
                </a:solidFill>
                <a:latin typeface="Calibri"/>
              </a:rPr>
              <a:t> and is in the p</a:t>
            </a:r>
            <a:r>
              <a:rPr lang="en-US" baseline="0" dirty="0">
                <a:solidFill>
                  <a:srgbClr val="000000"/>
                </a:solidFill>
                <a:latin typeface="Calibri"/>
              </a:rPr>
              <a:t>ublic domain, via Wikimedia Commons</a:t>
            </a:r>
            <a:r>
              <a:rPr lang="en-US" baseline="0" dirty="0">
                <a:solidFill>
                  <a:srgbClr val="000000"/>
                </a:solidFill>
                <a:latin typeface="+mn-lt"/>
              </a:rPr>
              <a:t>: https://commons.wikimedia.org/wiki/File:Relief_B_-_Palace_of_Sargon_II,_Khorsabad_-_Oriental_Institute_Museum,_University_of_Chicago_-_DSC07535.JPG</a:t>
            </a:r>
          </a:p>
          <a:p>
            <a:endParaRPr lang="en-US" baseline="0" dirty="0">
              <a:solidFill>
                <a:srgbClr val="000000"/>
              </a:solidFill>
              <a:latin typeface="+mn-lt"/>
            </a:endParaRPr>
          </a:p>
          <a:p>
            <a:r>
              <a:rPr lang="en-US" baseline="0" dirty="0">
                <a:solidFill>
                  <a:srgbClr val="000000"/>
                </a:solidFill>
                <a:latin typeface="+mn-lt"/>
              </a:rPr>
              <a:t>wiki08222014152829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4307925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mask illustrates the feeling of shame the men felt. It was photographed at the Gallo-Roman Museum of Lyon-</a:t>
            </a:r>
            <a:r>
              <a:rPr lang="en-US" dirty="0" err="1"/>
              <a:t>Fourvière</a:t>
            </a:r>
            <a:r>
              <a:rPr lang="en-US" dirty="0"/>
              <a:t>.</a:t>
            </a:r>
          </a:p>
          <a:p>
            <a:endParaRPr lang="en-US" dirty="0"/>
          </a:p>
          <a:p>
            <a:r>
              <a:rPr lang="en-US" dirty="0"/>
              <a:t>tb091719491</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632110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Jericho is located about 15 miles (24 km) east of Jerusalem. This is a detail from map 1-2 from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endParaRPr lang="en-US" sz="1200"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2115812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Jericho is located about halfway along the road from Jerusalem to Amman.</a:t>
            </a:r>
            <a:r>
              <a:rPr lang="en-US" baseline="0" dirty="0"/>
              <a:t> The next slide includes labels.</a:t>
            </a:r>
          </a:p>
          <a:p>
            <a:endParaRPr lang="en-US" baseline="0" dirty="0"/>
          </a:p>
          <a:p>
            <a:r>
              <a:rPr lang="en-US" dirty="0"/>
              <a:t>tb010703748</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3053039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Ammon’s territory was in a transitional zone whose boundaries are somewhat difficult to define. The Ammonites apparently claimed the land south of the Jabbok River and north of the Arnon Gorge (Judg 11:13; the region is known today as al-</a:t>
            </a:r>
            <a:r>
              <a:rPr lang="en-US" sz="1200" dirty="0" err="1">
                <a:ea typeface="ＭＳ Ｐゴシック" pitchFamily="34" charset="-128"/>
              </a:rPr>
              <a:t>Balkha</a:t>
            </a:r>
            <a:r>
              <a:rPr lang="en-US" sz="1200" dirty="0">
                <a:ea typeface="ＭＳ Ｐゴシック" pitchFamily="34" charset="-128"/>
              </a:rPr>
              <a:t> and is about 50 miles [80 km] in length). During times of Israelite strength, Ammon was confined to a basin 20 x 10 miles (32 x 16 km) on the east side of the north-south branch of the Jabbok River. (This branch is the Wadi </a:t>
            </a:r>
            <a:r>
              <a:rPr lang="en-US" sz="1200" dirty="0" err="1">
                <a:ea typeface="ＭＳ Ｐゴシック" pitchFamily="34" charset="-128"/>
              </a:rPr>
              <a:t>Zerqa</a:t>
            </a:r>
            <a:r>
              <a:rPr lang="en-US" sz="1200" dirty="0">
                <a:ea typeface="ＭＳ Ｐゴシック" pitchFamily="34" charset="-128"/>
              </a:rPr>
              <a:t>, which means “the blue river.”) This area was centered around their capital,</a:t>
            </a:r>
            <a:r>
              <a:rPr lang="en-US" sz="1200" baseline="0" dirty="0">
                <a:ea typeface="ＭＳ Ｐゴシック" pitchFamily="34" charset="-128"/>
              </a:rPr>
              <a:t> the modern city of Amman, Jordan.</a:t>
            </a:r>
            <a:r>
              <a:rPr lang="en-US" sz="1200" dirty="0">
                <a:ea typeface="ＭＳ Ｐゴシック" pitchFamily="34" charset="-128"/>
              </a:rPr>
              <a:t> Their eastern border was the desert.</a:t>
            </a: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The</a:t>
            </a:r>
            <a:r>
              <a:rPr lang="en-US" sz="1200" baseline="0" dirty="0">
                <a:ea typeface="ＭＳ Ｐゴシック" pitchFamily="34" charset="-128"/>
              </a:rPr>
              <a:t> Ammonites </a:t>
            </a:r>
            <a:r>
              <a:rPr lang="en-US" sz="1200" dirty="0">
                <a:ea typeface="ＭＳ Ｐゴシック" pitchFamily="34" charset="-128"/>
              </a:rPr>
              <a:t>built forts along the eastern slopes of the Jabbok to defend against their enemies, including the Amorites and the Israelites (Josh 12:2-3, </a:t>
            </a:r>
            <a:r>
              <a:rPr lang="en-US" sz="1200" dirty="0" err="1">
                <a:ea typeface="ＭＳ Ｐゴシック" pitchFamily="34" charset="-128"/>
              </a:rPr>
              <a:t>Num</a:t>
            </a:r>
            <a:r>
              <a:rPr lang="en-US" sz="1200" dirty="0">
                <a:ea typeface="ＭＳ Ｐゴシック" pitchFamily="34" charset="-128"/>
              </a:rPr>
              <a:t> 21:24, </a:t>
            </a:r>
            <a:r>
              <a:rPr lang="en-US" sz="1200" dirty="0" err="1">
                <a:ea typeface="ＭＳ Ｐゴシック" pitchFamily="34" charset="-128"/>
              </a:rPr>
              <a:t>Deut</a:t>
            </a:r>
            <a:r>
              <a:rPr lang="en-US" sz="1200" dirty="0">
                <a:ea typeface="ＭＳ Ｐゴシック" pitchFamily="34" charset="-128"/>
              </a:rPr>
              <a:t> 2:19-37). The desert to the east could have been a way of escape if need be, but it could also be an exposed flank. Ammon often felt the threat of being raided by “peoples from the east,” and no doubt feared that it would be turned into a “pasture for camels and sheep” (</a:t>
            </a:r>
            <a:r>
              <a:rPr lang="en-US" sz="1200" dirty="0" err="1">
                <a:ea typeface="ＭＳ Ｐゴシック" pitchFamily="34" charset="-128"/>
              </a:rPr>
              <a:t>Ezek</a:t>
            </a:r>
            <a:r>
              <a:rPr lang="en-US" sz="1200" dirty="0">
                <a:ea typeface="ＭＳ Ｐゴシック" pitchFamily="34" charset="-128"/>
              </a:rPr>
              <a:t> 25:1-5).</a:t>
            </a:r>
            <a:endParaRPr lang="en-US" sz="1200" b="1" u="sng" dirty="0">
              <a:ea typeface="ＭＳ Ｐゴシック" pitchFamily="34" charset="-128"/>
            </a:endParaRPr>
          </a:p>
          <a:p>
            <a:pPr marL="0" indent="0" eaLnBrk="1" hangingPunct="1">
              <a:buFontTx/>
              <a:buNone/>
            </a:pPr>
            <a:endParaRPr lang="en-US" sz="1200" dirty="0">
              <a:ea typeface="ＭＳ Ｐゴシック" pitchFamily="34" charset="-128"/>
            </a:endParaRPr>
          </a:p>
          <a:p>
            <a:pPr marL="228600" indent="-228600" eaLnBrk="1" hangingPunct="1"/>
            <a:r>
              <a:rPr lang="en-US" sz="1200" dirty="0">
                <a:ea typeface="ＭＳ Ｐゴシック" pitchFamily="34" charset="-128"/>
              </a:rPr>
              <a:t>tb031801004</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Jericho is located about halfway along the road from Jerusalem to Amman.</a:t>
            </a:r>
            <a:r>
              <a:rPr lang="en-US" baseline="0" dirty="0"/>
              <a:t> </a:t>
            </a:r>
          </a:p>
          <a:p>
            <a:endParaRPr lang="en-US" baseline="0" dirty="0"/>
          </a:p>
          <a:p>
            <a:r>
              <a:rPr lang="en-US" dirty="0"/>
              <a:t>tb010703748</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053039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Jericho was an ancient city that had been destroyed hundreds of years earlier by the Israelites</a:t>
            </a:r>
            <a:r>
              <a:rPr lang="en-US" baseline="0" dirty="0"/>
              <a:t> under the command of Joshua (Josh 6). At that time, a curse was placed on the city (Josh 6:26) and it seems to have remained largely abandoned (but see </a:t>
            </a:r>
            <a:r>
              <a:rPr lang="en-US" baseline="0" dirty="0" err="1"/>
              <a:t>Eglon’s</a:t>
            </a:r>
            <a:r>
              <a:rPr lang="en-US" baseline="0" dirty="0"/>
              <a:t> short stay there, Judg 3:13) until the days of Ahab, when the city was rebuilt by </a:t>
            </a:r>
            <a:r>
              <a:rPr lang="en-US" baseline="0" dirty="0" err="1"/>
              <a:t>Hiel</a:t>
            </a:r>
            <a:r>
              <a:rPr lang="en-US" baseline="0" dirty="0"/>
              <a:t> the </a:t>
            </a:r>
            <a:r>
              <a:rPr lang="en-US" baseline="0" dirty="0" err="1"/>
              <a:t>Bethelite</a:t>
            </a:r>
            <a:r>
              <a:rPr lang="en-US" baseline="0" dirty="0"/>
              <a:t> (1 Kgs 16:34). In this photo, which looks eastward across the Jordan Valley toward the hills of Ammon, the mound of ancient Jericho is visible behind the houses in the foreground.</a:t>
            </a:r>
            <a:endParaRPr lang="en-US" dirty="0"/>
          </a:p>
          <a:p>
            <a:pPr marL="0" indent="0" eaLnBrk="1" hangingPunct="1">
              <a:buFontTx/>
              <a:buNone/>
            </a:pPr>
            <a:endParaRPr lang="en-US" dirty="0"/>
          </a:p>
          <a:p>
            <a:r>
              <a:rPr lang="en-US" dirty="0"/>
              <a:t>tb020707488</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816285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Even if the city of Jericho was abandoned at this time (cf. Josh 6:26; 1 Kgs 16:34), the large</a:t>
            </a:r>
            <a:r>
              <a:rPr lang="en-US" sz="1200" b="0" i="0" kern="1200" baseline="0" dirty="0">
                <a:solidFill>
                  <a:schemeClr val="tx1"/>
                </a:solidFill>
                <a:effectLst/>
                <a:latin typeface="+mn-lt"/>
                <a:ea typeface="+mn-ea"/>
                <a:cs typeface="+mn-cs"/>
              </a:rPr>
              <a:t> spring at the foot of the mound would have provided a suitable place for David’s men to recover. There were almost certainly Israelites settled in this vicinity, but it would have been more a more isolated place to stay than a regular city. </a:t>
            </a:r>
            <a:r>
              <a:rPr lang="en-US" sz="1200" b="0" i="0" kern="1200" dirty="0">
                <a:solidFill>
                  <a:schemeClr val="tx1"/>
                </a:solidFill>
                <a:effectLst/>
                <a:latin typeface="+mn-lt"/>
                <a:ea typeface="+mn-ea"/>
                <a:cs typeface="+mn-cs"/>
              </a:rPr>
              <a:t>This photo shows the ancient mound of Jericho (foreground) before the modern city of Jericho was extensively developed. The lush irrigated</a:t>
            </a:r>
            <a:r>
              <a:rPr lang="en-US" sz="1200" b="0" i="0" kern="1200" baseline="0" dirty="0">
                <a:solidFill>
                  <a:schemeClr val="tx1"/>
                </a:solidFill>
                <a:effectLst/>
                <a:latin typeface="+mn-lt"/>
                <a:ea typeface="+mn-ea"/>
                <a:cs typeface="+mn-cs"/>
              </a:rPr>
              <a:t> area behind the tell contrasts with the dry, arid land in the close foreground. Most of plain stretching away from Jericho for many miles is dry and arid. </a:t>
            </a:r>
            <a:r>
              <a:rPr lang="en-US" sz="1200" b="0" i="0" kern="1200" dirty="0">
                <a:solidFill>
                  <a:schemeClr val="tx1"/>
                </a:solidFill>
                <a:effectLst/>
                <a:latin typeface="+mn-lt"/>
                <a:ea typeface="+mn-ea"/>
                <a:cs typeface="+mn-cs"/>
              </a:rPr>
              <a:t>This American Colony</a:t>
            </a:r>
            <a:r>
              <a:rPr lang="en-US" sz="1200" b="0" i="0" kern="1200" baseline="0" dirty="0">
                <a:solidFill>
                  <a:schemeClr val="tx1"/>
                </a:solidFill>
                <a:effectLst/>
                <a:latin typeface="+mn-lt"/>
                <a:ea typeface="+mn-ea"/>
                <a:cs typeface="+mn-cs"/>
              </a:rPr>
              <a:t> photograph was taken in </a:t>
            </a:r>
            <a:r>
              <a:rPr lang="en-US" sz="1200" b="0" i="0" kern="1200" dirty="0">
                <a:solidFill>
                  <a:schemeClr val="tx1"/>
                </a:solidFill>
                <a:effectLst/>
                <a:latin typeface="+mn-lt"/>
                <a:ea typeface="+mn-ea"/>
                <a:cs typeface="+mn-cs"/>
              </a:rPr>
              <a:t>1931. The next slide includes labels.</a:t>
            </a:r>
          </a:p>
          <a:p>
            <a:endParaRPr lang="en-US" sz="1200" b="0" i="0" kern="1200" dirty="0">
              <a:solidFill>
                <a:schemeClr val="tx1"/>
              </a:solidFill>
              <a:effectLst/>
              <a:latin typeface="+mn-lt"/>
              <a:ea typeface="+mn-ea"/>
              <a:cs typeface="+mn-cs"/>
            </a:endParaRPr>
          </a:p>
          <a:p>
            <a:r>
              <a:rPr lang="en-US" dirty="0"/>
              <a:t>mat22117</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961426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Even if the city of Jericho was abandoned at this time (cf. Josh 6:26; 1 Kgs 16:34), the large</a:t>
            </a:r>
            <a:r>
              <a:rPr lang="en-US" sz="1200" b="0" i="0" kern="1200" baseline="0" dirty="0">
                <a:solidFill>
                  <a:schemeClr val="tx1"/>
                </a:solidFill>
                <a:effectLst/>
                <a:latin typeface="+mn-lt"/>
                <a:ea typeface="+mn-ea"/>
                <a:cs typeface="+mn-cs"/>
              </a:rPr>
              <a:t> spring at the foot of the mound would have provided a suitable place for David’s men to recover. There were almost certainly Israelites settled in this vicinity, but it would have been more a more isolated place to stay than a regular city. </a:t>
            </a:r>
            <a:r>
              <a:rPr lang="en-US" sz="1200" b="0" i="0" kern="1200" dirty="0">
                <a:solidFill>
                  <a:schemeClr val="tx1"/>
                </a:solidFill>
                <a:effectLst/>
                <a:latin typeface="+mn-lt"/>
                <a:ea typeface="+mn-ea"/>
                <a:cs typeface="+mn-cs"/>
              </a:rPr>
              <a:t>This photo shows the ancient mound of Jericho (foreground) before the modern city of Jericho was extensively developed. The lush irrigated</a:t>
            </a:r>
            <a:r>
              <a:rPr lang="en-US" sz="1200" b="0" i="0" kern="1200" baseline="0" dirty="0">
                <a:solidFill>
                  <a:schemeClr val="tx1"/>
                </a:solidFill>
                <a:effectLst/>
                <a:latin typeface="+mn-lt"/>
                <a:ea typeface="+mn-ea"/>
                <a:cs typeface="+mn-cs"/>
              </a:rPr>
              <a:t> area behind the tell contrasts with the dry, arid land in the close foreground. Most of plain stretching away from Jericho for many miles is dry and arid. </a:t>
            </a:r>
            <a:r>
              <a:rPr lang="en-US" sz="1200" b="0" i="0" kern="1200" dirty="0">
                <a:solidFill>
                  <a:schemeClr val="tx1"/>
                </a:solidFill>
                <a:effectLst/>
                <a:latin typeface="+mn-lt"/>
                <a:ea typeface="+mn-ea"/>
                <a:cs typeface="+mn-cs"/>
              </a:rPr>
              <a:t>This American Colony</a:t>
            </a:r>
            <a:r>
              <a:rPr lang="en-US" sz="1200" b="0" i="0" kern="1200" baseline="0" dirty="0">
                <a:solidFill>
                  <a:schemeClr val="tx1"/>
                </a:solidFill>
                <a:effectLst/>
                <a:latin typeface="+mn-lt"/>
                <a:ea typeface="+mn-ea"/>
                <a:cs typeface="+mn-cs"/>
              </a:rPr>
              <a:t> photograph was taken in </a:t>
            </a:r>
            <a:r>
              <a:rPr lang="en-US" sz="1200" b="0" i="0" kern="1200" dirty="0">
                <a:solidFill>
                  <a:schemeClr val="tx1"/>
                </a:solidFill>
                <a:effectLst/>
                <a:latin typeface="+mn-lt"/>
                <a:ea typeface="+mn-ea"/>
                <a:cs typeface="+mn-cs"/>
              </a:rPr>
              <a:t>1931.  </a:t>
            </a:r>
          </a:p>
          <a:p>
            <a:endParaRPr lang="en-US" sz="1200" b="0" i="0" kern="1200" dirty="0">
              <a:solidFill>
                <a:schemeClr val="tx1"/>
              </a:solidFill>
              <a:effectLst/>
              <a:latin typeface="+mn-lt"/>
              <a:ea typeface="+mn-ea"/>
              <a:cs typeface="+mn-cs"/>
            </a:endParaRPr>
          </a:p>
          <a:p>
            <a:r>
              <a:rPr lang="en-US" dirty="0"/>
              <a:t>mat22117</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19614260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aerial photo shown here was taken </a:t>
            </a:r>
            <a:r>
              <a:rPr lang="en-US" dirty="0"/>
              <a:t>by the German Air Force 304 on June 4, 1918 at 6:45 in the morning from an elevation of 16,400 feet (5,000 m). The dramatic effect of “Elisha’s Spring” on its eastern side is evident in the fertile fields. </a:t>
            </a:r>
            <a:r>
              <a:rPr lang="en-US" sz="1200" kern="1200" dirty="0">
                <a:solidFill>
                  <a:schemeClr val="tx1"/>
                </a:solidFill>
                <a:effectLst/>
                <a:latin typeface="+mn-lt"/>
                <a:ea typeface="+mn-ea"/>
                <a:cs typeface="+mn-cs"/>
              </a:rPr>
              <a:t>This image comes from </a:t>
            </a:r>
            <a:r>
              <a:rPr lang="en-US" sz="1200" kern="1200" dirty="0" err="1">
                <a:solidFill>
                  <a:schemeClr val="tx1"/>
                </a:solidFill>
                <a:effectLst/>
                <a:latin typeface="+mn-lt"/>
                <a:ea typeface="+mn-ea"/>
                <a:cs typeface="+mn-cs"/>
              </a:rPr>
              <a:t>Gustaf</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Dalman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Hundert</a:t>
            </a:r>
            <a:r>
              <a:rPr lang="en-US" sz="1200" i="1" kern="1200" dirty="0">
                <a:solidFill>
                  <a:schemeClr val="tx1"/>
                </a:solidFill>
                <a:effectLst/>
                <a:latin typeface="+mn-lt"/>
                <a:ea typeface="+mn-ea"/>
                <a:cs typeface="+mn-cs"/>
              </a:rPr>
              <a:t> deutsche </a:t>
            </a:r>
            <a:r>
              <a:rPr lang="en-US" sz="1200" i="1" kern="1200" dirty="0" err="1">
                <a:solidFill>
                  <a:schemeClr val="tx1"/>
                </a:solidFill>
                <a:effectLst/>
                <a:latin typeface="+mn-lt"/>
                <a:ea typeface="+mn-ea"/>
                <a:cs typeface="+mn-cs"/>
              </a:rPr>
              <a:t>Fliegerbilder</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Palaestina</a:t>
            </a:r>
            <a:r>
              <a:rPr lang="en-US" sz="1200" i="0" kern="1200" dirty="0">
                <a:solidFill>
                  <a:schemeClr val="tx1"/>
                </a:solidFill>
                <a:effectLst/>
                <a:latin typeface="+mn-lt"/>
                <a:ea typeface="+mn-ea"/>
                <a:cs typeface="+mn-cs"/>
              </a:rPr>
              <a:t> (1925); an English edition is forthcoming from BiblePlaces.com. </a:t>
            </a:r>
            <a:r>
              <a:rPr lang="en-US" dirty="0"/>
              <a:t>The next slide includes labels.</a:t>
            </a:r>
          </a:p>
          <a:p>
            <a:endParaRPr lang="en-US" dirty="0"/>
          </a:p>
          <a:p>
            <a:r>
              <a:rPr lang="en-US" dirty="0"/>
              <a:t>gd0071</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7026734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aerial photo shown here was taken </a:t>
            </a:r>
            <a:r>
              <a:rPr lang="en-US" dirty="0"/>
              <a:t>by the German Air Force 304 on June 4, 1918 at 6:45 in the morning from an elevation of 16,400 feet (5,000 m). The dramatic effect of “Elisha’s Spring” on its eastern side is evident in the fertile fields. </a:t>
            </a:r>
            <a:r>
              <a:rPr lang="en-US" sz="1200" kern="1200" dirty="0">
                <a:solidFill>
                  <a:schemeClr val="tx1"/>
                </a:solidFill>
                <a:effectLst/>
                <a:latin typeface="+mn-lt"/>
                <a:ea typeface="+mn-ea"/>
                <a:cs typeface="+mn-cs"/>
              </a:rPr>
              <a:t>This image comes from </a:t>
            </a:r>
            <a:r>
              <a:rPr lang="en-US" sz="1200" kern="1200" dirty="0" err="1">
                <a:solidFill>
                  <a:schemeClr val="tx1"/>
                </a:solidFill>
                <a:effectLst/>
                <a:latin typeface="+mn-lt"/>
                <a:ea typeface="+mn-ea"/>
                <a:cs typeface="+mn-cs"/>
              </a:rPr>
              <a:t>Gustaf</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Dalman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Hundert</a:t>
            </a:r>
            <a:r>
              <a:rPr lang="en-US" sz="1200" i="1" kern="1200" dirty="0">
                <a:solidFill>
                  <a:schemeClr val="tx1"/>
                </a:solidFill>
                <a:effectLst/>
                <a:latin typeface="+mn-lt"/>
                <a:ea typeface="+mn-ea"/>
                <a:cs typeface="+mn-cs"/>
              </a:rPr>
              <a:t> deutsche </a:t>
            </a:r>
            <a:r>
              <a:rPr lang="en-US" sz="1200" i="1" kern="1200" dirty="0" err="1">
                <a:solidFill>
                  <a:schemeClr val="tx1"/>
                </a:solidFill>
                <a:effectLst/>
                <a:latin typeface="+mn-lt"/>
                <a:ea typeface="+mn-ea"/>
                <a:cs typeface="+mn-cs"/>
              </a:rPr>
              <a:t>Fliegerbilder</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Palaestina</a:t>
            </a:r>
            <a:r>
              <a:rPr lang="en-US" sz="1200" i="0" kern="1200" dirty="0">
                <a:solidFill>
                  <a:schemeClr val="tx1"/>
                </a:solidFill>
                <a:effectLst/>
                <a:latin typeface="+mn-lt"/>
                <a:ea typeface="+mn-ea"/>
                <a:cs typeface="+mn-cs"/>
              </a:rPr>
              <a:t> (1925); an English edition is forthcoming from BiblePlaces.com. </a:t>
            </a:r>
          </a:p>
          <a:p>
            <a:endParaRPr lang="en-US" dirty="0"/>
          </a:p>
          <a:p>
            <a:r>
              <a:rPr lang="en-US" dirty="0"/>
              <a:t>gd0071</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7026734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a:t>
            </a:r>
            <a:r>
              <a:rPr lang="en-US" baseline="0" dirty="0"/>
              <a:t> view of Jericho shows the relatively small size of the city. Today the modern city of Jericho sprawls out in several directions, and new highways pass close to the ancient site, as seen here. The spring is located among the dark green trees to the right of the mound.</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ws092414405</a:t>
            </a:r>
            <a:endParaRPr lang="en-US" sz="1200"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305903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spring at Jericho was a well-known ancient landmark, even</a:t>
            </a:r>
            <a:r>
              <a:rPr lang="en-US" baseline="0" dirty="0"/>
              <a:t> serving as a landmark for the border of Manasseh and Ephraim (Josh 16:1)</a:t>
            </a:r>
            <a:r>
              <a:rPr lang="en-US" dirty="0"/>
              <a:t>. Today it continues to produce large amounts of fresh water.</a:t>
            </a:r>
          </a:p>
          <a:p>
            <a:endParaRPr lang="en-US" dirty="0"/>
          </a:p>
          <a:p>
            <a:r>
              <a:rPr lang="en-US" dirty="0"/>
              <a:t>tb052006450</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6413468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adr1005222345</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18290513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Mephibosheth</a:t>
            </a:r>
            <a:r>
              <a:rPr lang="en-US" baseline="0" dirty="0"/>
              <a:t> had previously referred to himself as a dead dog in a self-deprecating way, the term was much more fitting for the Ammonites who had rejected David’s kindness.</a:t>
            </a:r>
            <a:endParaRPr lang="en-US" dirty="0"/>
          </a:p>
          <a:p>
            <a:endParaRPr lang="en-US" dirty="0"/>
          </a:p>
          <a:p>
            <a:r>
              <a:rPr lang="en-US" dirty="0"/>
              <a:t>tb030815308</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829051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name of the Ammonites comes from the son of </a:t>
            </a:r>
            <a:r>
              <a:rPr lang="en-US" sz="1200" b="0" dirty="0">
                <a:ea typeface="ＭＳ Ｐゴシック" pitchFamily="34" charset="-128"/>
              </a:rPr>
              <a:t>Lot, Ben-</a:t>
            </a:r>
            <a:r>
              <a:rPr lang="en-US" sz="1200" b="0" dirty="0" err="1">
                <a:ea typeface="ＭＳ Ｐゴシック" pitchFamily="34" charset="-128"/>
              </a:rPr>
              <a:t>ammi</a:t>
            </a:r>
            <a:r>
              <a:rPr lang="en-US" sz="1200" b="0" dirty="0">
                <a:ea typeface="ＭＳ Ｐゴシック" pitchFamily="34" charset="-128"/>
              </a:rPr>
              <a:t>. The name actually means, “son of my people.” Ben-</a:t>
            </a:r>
            <a:r>
              <a:rPr lang="en-US" sz="1200" b="0" dirty="0" err="1">
                <a:ea typeface="ＭＳ Ｐゴシック" pitchFamily="34" charset="-128"/>
              </a:rPr>
              <a:t>Ammi</a:t>
            </a:r>
            <a:r>
              <a:rPr lang="en-US" sz="1200" b="0" dirty="0">
                <a:ea typeface="ＭＳ Ｐゴシック" pitchFamily="34" charset="-128"/>
              </a:rPr>
              <a:t> was born of an incestuous relationship between Lot and his youngest daughter (Gen 19:36-38). Lot was the son of Haran, the son of </a:t>
            </a:r>
            <a:r>
              <a:rPr lang="en-US" sz="1200" b="0" dirty="0" err="1">
                <a:ea typeface="ＭＳ Ｐゴシック" pitchFamily="34" charset="-128"/>
              </a:rPr>
              <a:t>Terah</a:t>
            </a:r>
            <a:r>
              <a:rPr lang="en-US" sz="1200" b="0" dirty="0">
                <a:ea typeface="ＭＳ Ｐゴシック" pitchFamily="34" charset="-128"/>
              </a:rPr>
              <a:t>, Abraham’s father. The Ammonites were related to the Israelites, and they should have maintained friendly relations with Israel. In reality, Lot’s children were continually at odds with Israel. The center of Ammonite settlement was located at Rabbah, also known as Rabbath Ammon and Rabbah of the Ammonites. Today Amman, the capital of Jordan, is located here. </a:t>
            </a:r>
          </a:p>
          <a:p>
            <a:pPr marL="0" indent="0" eaLnBrk="1" hangingPunct="1">
              <a:buFontTx/>
              <a:buNone/>
            </a:pPr>
            <a:endParaRPr lang="en-US" sz="1200" b="0" dirty="0">
              <a:ea typeface="ＭＳ Ｐゴシック" pitchFamily="34" charset="-128"/>
            </a:endParaRPr>
          </a:p>
          <a:p>
            <a:pPr marL="0" indent="0" eaLnBrk="1" hangingPunct="1">
              <a:buFontTx/>
              <a:buNone/>
            </a:pPr>
            <a:r>
              <a:rPr lang="en-US" sz="1200" b="0" dirty="0">
                <a:ea typeface="ＭＳ Ｐゴシック" pitchFamily="34" charset="-128"/>
              </a:rPr>
              <a:t>The god of the Ammonites was </a:t>
            </a:r>
            <a:r>
              <a:rPr lang="en-US" sz="1200" b="0" dirty="0" err="1">
                <a:ea typeface="ＭＳ Ｐゴシック" pitchFamily="34" charset="-128"/>
              </a:rPr>
              <a:t>Milcom</a:t>
            </a:r>
            <a:r>
              <a:rPr lang="en-US" sz="1200" b="0" dirty="0">
                <a:ea typeface="ＭＳ Ｐゴシック" pitchFamily="34" charset="-128"/>
              </a:rPr>
              <a:t> (</a:t>
            </a:r>
            <a:r>
              <a:rPr lang="en-US" sz="1200" b="0" dirty="0" err="1">
                <a:ea typeface="ＭＳ Ｐゴシック" pitchFamily="34" charset="-128"/>
              </a:rPr>
              <a:t>Jer</a:t>
            </a:r>
            <a:r>
              <a:rPr lang="en-US" sz="1200" b="0" dirty="0">
                <a:ea typeface="ＭＳ Ｐゴシック" pitchFamily="34" charset="-128"/>
              </a:rPr>
              <a:t> 49:1,3), also known as Molech. Solomon </a:t>
            </a:r>
            <a:r>
              <a:rPr lang="en-US" sz="1200" dirty="0">
                <a:ea typeface="ＭＳ Ｐゴシック" pitchFamily="34" charset="-128"/>
              </a:rPr>
              <a:t>married an Ammonite woman who was the mother of Rehoboam, and he built a high place for </a:t>
            </a:r>
            <a:r>
              <a:rPr lang="en-US" sz="1200" dirty="0" err="1">
                <a:ea typeface="ＭＳ Ｐゴシック" pitchFamily="34" charset="-128"/>
              </a:rPr>
              <a:t>Milcom</a:t>
            </a:r>
            <a:r>
              <a:rPr lang="en-US" sz="1200" dirty="0">
                <a:ea typeface="ＭＳ Ｐゴシック" pitchFamily="34" charset="-128"/>
              </a:rPr>
              <a:t>/Molech. This was “the abomination of the Ammonites” in Jerusalem (1 Kgs 11:5, 7, 33). The Israelites later sacrificed their children to this god (</a:t>
            </a:r>
            <a:r>
              <a:rPr lang="en-US" sz="1200" dirty="0" err="1">
                <a:ea typeface="ＭＳ Ｐゴシック" pitchFamily="34" charset="-128"/>
              </a:rPr>
              <a:t>Jer</a:t>
            </a:r>
            <a:r>
              <a:rPr lang="en-US" sz="1200" dirty="0">
                <a:ea typeface="ＭＳ Ｐゴシック" pitchFamily="34" charset="-128"/>
              </a:rPr>
              <a:t> 7:31). In the later days of the Monarchy, Josiah finally rid the land of these practices and high places (2 Kgs 23:10, 13).</a:t>
            </a:r>
            <a:r>
              <a:rPr lang="en-US" sz="1200" baseline="0" dirty="0">
                <a:ea typeface="ＭＳ Ｐゴシック" pitchFamily="34" charset="-128"/>
              </a:rPr>
              <a:t> </a:t>
            </a:r>
            <a:r>
              <a:rPr lang="en-US" sz="1200" dirty="0">
                <a:ea typeface="ＭＳ Ｐゴシック" pitchFamily="34" charset="-128"/>
              </a:rPr>
              <a:t>In Deuteronomy 2:16-24, during the time of the </a:t>
            </a:r>
            <a:r>
              <a:rPr lang="en-US" sz="1200" b="0" dirty="0">
                <a:ea typeface="ＭＳ Ｐゴシック" pitchFamily="34" charset="-128"/>
              </a:rPr>
              <a:t>Conquest</a:t>
            </a:r>
            <a:r>
              <a:rPr lang="en-US" sz="1200" dirty="0">
                <a:ea typeface="ＭＳ Ｐゴシック" pitchFamily="34" charset="-128"/>
              </a:rPr>
              <a:t>, God instructed Israel not to harass or contend with the Ammonites. He said, “For I will not give you any of the land of the people of Ammon as a possession, because I have given it to the sons of Lot for a possession” (v. 19, ESV). A giant race called the Rephaim (the Ammonites called them “Zamzummim”) had formerly lived in this general area, but the Ammonites dispossessed them and settled in their stead.</a:t>
            </a:r>
          </a:p>
          <a:p>
            <a:pPr marL="0" indent="0" eaLnBrk="1" hangingPunct="1">
              <a:buFontTx/>
              <a:buNone/>
            </a:pPr>
            <a:endParaRPr lang="en-US" sz="1200" dirty="0">
              <a:ea typeface="ＭＳ Ｐゴシック" pitchFamily="34" charset="-128"/>
            </a:endParaRPr>
          </a:p>
          <a:p>
            <a:pPr marL="228600" indent="-228600" eaLnBrk="1" hangingPunct="1"/>
            <a:r>
              <a:rPr lang="en-US" sz="1200" dirty="0">
                <a:ea typeface="ＭＳ Ｐゴシック" pitchFamily="34" charset="-128"/>
              </a:rPr>
              <a:t>tb031801005</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Payment for the hire of mercenaries would have been made by</a:t>
            </a:r>
            <a:r>
              <a:rPr lang="en-US" baseline="0" dirty="0"/>
              <a:t> means of precious metal (most commonly silver) or through commodities. This relief from the palace of Sargon II at Khorsabad depicts two men weighing large items on a balance scale. </a:t>
            </a:r>
            <a:r>
              <a:rPr lang="en-US" baseline="0" dirty="0">
                <a:latin typeface="Calibri"/>
              </a:rPr>
              <a:t>This illustration comes from Paul Emile Botta </a:t>
            </a:r>
            <a:r>
              <a:rPr lang="en-US" dirty="0">
                <a:latin typeface="Calibri"/>
              </a:rPr>
              <a:t>and </a:t>
            </a:r>
            <a:r>
              <a:rPr lang="en-US" baseline="0" dirty="0" err="1">
                <a:latin typeface="Calibri"/>
              </a:rPr>
              <a:t>Eugène</a:t>
            </a:r>
            <a:r>
              <a:rPr lang="en-US" baseline="0" dirty="0">
                <a:latin typeface="Calibri"/>
              </a:rPr>
              <a:t> Flandin, </a:t>
            </a:r>
            <a:r>
              <a:rPr lang="en-US" i="1" baseline="0" dirty="0">
                <a:latin typeface="Calibri"/>
              </a:rPr>
              <a:t>Monument de Ninive</a:t>
            </a:r>
            <a:r>
              <a:rPr lang="en-US" baseline="0" dirty="0">
                <a:latin typeface="Calibri"/>
              </a:rPr>
              <a:t>, published in 1849–50. Public domain, from The New York Public Library, </a:t>
            </a:r>
            <a:r>
              <a:rPr lang="en-US" baseline="0"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://digitalcollections.nypl.org/items/510d47e2-72d7-a3d9-e040-e00a18064a99</a:t>
            </a:r>
            <a:endParaRPr lang="en-US" dirty="0"/>
          </a:p>
          <a:p>
            <a:endParaRPr lang="en-US" dirty="0">
              <a:latin typeface="Calibri"/>
            </a:endParaRPr>
          </a:p>
          <a:p>
            <a:r>
              <a:rPr lang="en-US" dirty="0">
                <a:latin typeface="Calibri"/>
              </a:rPr>
              <a:t>nypl1534848</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31844078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parallel passage in 1 Chronicles 19:6 states</a:t>
            </a:r>
            <a:r>
              <a:rPr lang="en-US" baseline="0" dirty="0"/>
              <a:t> that the Ammonites sent “1,000 talents of silver to hire chariots and horsemen.” </a:t>
            </a:r>
            <a:r>
              <a:rPr lang="en-US" dirty="0"/>
              <a:t>Estimates for the weight of one talent</a:t>
            </a:r>
            <a:r>
              <a:rPr lang="en-US" baseline="0" dirty="0"/>
              <a:t> vary between 50–100 lbs (23–45 kg) or about the weight which a single man can carry. This weight was photographed at the Van Museum in Turkey.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adr1005232855</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31385753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unit of weight known as a mina was the equivalent of 60 shekels, and 60 minas was the equivalent of a talent. </a:t>
            </a:r>
            <a:r>
              <a:rPr lang="en-US" dirty="0"/>
              <a:t>This display was photographed at the Berlin Museum of the Ancient Near East.</a:t>
            </a:r>
          </a:p>
          <a:p>
            <a:endParaRPr lang="en-US" dirty="0"/>
          </a:p>
          <a:p>
            <a:r>
              <a:rPr lang="en-US" dirty="0"/>
              <a:t>adr070513218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Berlin Museum of the Ancient Near East.</a:t>
            </a:r>
          </a:p>
          <a:p>
            <a:endParaRPr lang="en-US" dirty="0"/>
          </a:p>
          <a:p>
            <a:r>
              <a:rPr lang="en-US" dirty="0"/>
              <a:t>adr070513227</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map provides a general overview of the location of the four people groups hired by </a:t>
            </a:r>
            <a:r>
              <a:rPr lang="en-US" dirty="0" err="1"/>
              <a:t>Nahash</a:t>
            </a:r>
            <a:r>
              <a:rPr lang="en-US" dirty="0"/>
              <a:t>. See slides below for more details about the location of each. The western circle is around David’s capital of Jerusalem; the eastern circle is around the Ammonite capital of Rabbah. This is map 3-4 in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33260364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The sequence of David’s wars with the Arameans (Aram-</a:t>
            </a:r>
            <a:r>
              <a:rPr lang="en-US" b="0" baseline="0" dirty="0" err="1"/>
              <a:t>zobah</a:t>
            </a:r>
            <a:r>
              <a:rPr lang="en-US" b="0" baseline="0" dirty="0"/>
              <a:t>, Beth-</a:t>
            </a:r>
            <a:r>
              <a:rPr lang="en-US" b="0" baseline="0" dirty="0" err="1"/>
              <a:t>rehob</a:t>
            </a:r>
            <a:r>
              <a:rPr lang="en-US" b="0" baseline="0" dirty="0"/>
              <a:t>, </a:t>
            </a:r>
            <a:r>
              <a:rPr lang="en-US" b="0" baseline="0" dirty="0" err="1"/>
              <a:t>Maacah</a:t>
            </a:r>
            <a:r>
              <a:rPr lang="en-US" b="0" baseline="0" dirty="0"/>
              <a:t>, </a:t>
            </a:r>
            <a:r>
              <a:rPr lang="en-US" b="0" baseline="0" dirty="0" err="1"/>
              <a:t>Tob</a:t>
            </a:r>
            <a:r>
              <a:rPr lang="en-US" b="0" baseline="0" dirty="0"/>
              <a:t>, and Damascus) and the Ammonites is debated. Those who take the reference in 10:1 (“after that”) as a chronological marker would locate the battles of this chapter at a later time than those in chapter 8. Others believe that that reference does not signify sequence, and that opens up the possibility that the events of 2 Samuel 8:3-12 followed those of 2 Samuel 10:6-19 and the siege of Ammon (2 Sam 11:1; 12:26-31; 1 Chr 20:1-3). If that was the case, the battle sequence may have been as follows:</a:t>
            </a:r>
          </a:p>
          <a:p>
            <a:endParaRPr lang="en-US" b="0" baseline="0" dirty="0"/>
          </a:p>
          <a:p>
            <a:pPr marL="228600" indent="-228600">
              <a:buAutoNum type="arabicPeriod"/>
            </a:pPr>
            <a:r>
              <a:rPr lang="en-US" b="1" baseline="0" dirty="0"/>
              <a:t>Battle at Medeba—Israel (under Joab) and Ammon (Hanun) and Aramean mercenaries (2 Sam 10:1-14). </a:t>
            </a:r>
            <a:r>
              <a:rPr lang="en-US" b="0" baseline="0" dirty="0"/>
              <a:t>Ammon (under Hanun) instigated war with Israel and hired various Aramean groups to take part in defending Joab’s offensive in the Medeba Plateau. Both Ammon and their Aramean allies were defeated by Joab and Abishai. The conflict began with Hanun of Ammon revolting from the rule of David after the death of Nahash. Hanun “hired Arameans of Beth-</a:t>
            </a:r>
            <a:r>
              <a:rPr lang="en-US" b="0" baseline="0" dirty="0" err="1"/>
              <a:t>rehob</a:t>
            </a:r>
            <a:r>
              <a:rPr lang="en-US" b="0" baseline="0" dirty="0"/>
              <a:t> and Arameans of Zobah, 20,000 foot soldiers, and the king of </a:t>
            </a:r>
            <a:r>
              <a:rPr lang="en-US" b="0" baseline="0" dirty="0" err="1"/>
              <a:t>Maacah</a:t>
            </a:r>
            <a:r>
              <a:rPr lang="en-US" b="0" baseline="0" dirty="0"/>
              <a:t> with 1,000 men and the men of </a:t>
            </a:r>
            <a:r>
              <a:rPr lang="en-US" b="0" baseline="0" dirty="0" err="1"/>
              <a:t>Tob</a:t>
            </a:r>
            <a:r>
              <a:rPr lang="en-US" b="0" baseline="0" dirty="0"/>
              <a:t>, 12,000 men” (2 Sam 10:6; but see 1 Chr 19:6 where Aram-</a:t>
            </a:r>
            <a:r>
              <a:rPr lang="en-US" b="0" baseline="0" dirty="0" err="1"/>
              <a:t>naharaim</a:t>
            </a:r>
            <a:r>
              <a:rPr lang="en-US" b="0" baseline="0" dirty="0"/>
              <a:t> and Aram-</a:t>
            </a:r>
            <a:r>
              <a:rPr lang="en-US" b="0" baseline="0" dirty="0" err="1"/>
              <a:t>maacah</a:t>
            </a:r>
            <a:r>
              <a:rPr lang="en-US" b="0" baseline="0" dirty="0"/>
              <a:t> occur in place of Beth-</a:t>
            </a:r>
            <a:r>
              <a:rPr lang="en-US" b="0" baseline="0" dirty="0" err="1"/>
              <a:t>rehob</a:t>
            </a:r>
            <a:r>
              <a:rPr lang="en-US" b="0" baseline="0" dirty="0"/>
              <a:t> and </a:t>
            </a:r>
            <a:r>
              <a:rPr lang="en-US" b="0" baseline="0" dirty="0" err="1"/>
              <a:t>Tob</a:t>
            </a:r>
            <a:r>
              <a:rPr lang="en-US" b="0" baseline="0" dirty="0"/>
              <a:t>). David dispatched Joab who defeated this coalition by splitting his troops with </a:t>
            </a:r>
            <a:r>
              <a:rPr lang="en-US" b="0" baseline="0" dirty="0" err="1"/>
              <a:t>Abishai</a:t>
            </a:r>
            <a:r>
              <a:rPr lang="en-US" b="0" baseline="0" dirty="0"/>
              <a:t>, his brother. Second Samuel 10:8 indicates that this battle occurred “at the entrance of the gate” (presumably Rabbah?), and the Chronicler locates the encampment near “Medeba” (1 Chr 19:6-8).</a:t>
            </a:r>
          </a:p>
          <a:p>
            <a:pPr marL="228600" indent="-228600">
              <a:buAutoNum type="arabicPeriod"/>
            </a:pPr>
            <a:r>
              <a:rPr lang="en-US" b="1" baseline="0" dirty="0"/>
              <a:t>Battle at </a:t>
            </a:r>
            <a:r>
              <a:rPr lang="en-US" b="1" baseline="0" dirty="0" err="1"/>
              <a:t>Helam</a:t>
            </a:r>
            <a:r>
              <a:rPr lang="en-US" b="1" baseline="0" dirty="0"/>
              <a:t>—Aram-</a:t>
            </a:r>
            <a:r>
              <a:rPr lang="en-US" b="1" baseline="0" dirty="0" err="1"/>
              <a:t>zobah</a:t>
            </a:r>
            <a:r>
              <a:rPr lang="en-US" b="1" baseline="0" dirty="0"/>
              <a:t> and vassals (under </a:t>
            </a:r>
            <a:r>
              <a:rPr lang="en-US" b="1" baseline="0" dirty="0" err="1"/>
              <a:t>Hadadezer</a:t>
            </a:r>
            <a:r>
              <a:rPr lang="en-US" b="1" baseline="0" dirty="0"/>
              <a:t>/</a:t>
            </a:r>
            <a:r>
              <a:rPr lang="en-US" b="1" baseline="0" dirty="0" err="1"/>
              <a:t>Shobach</a:t>
            </a:r>
            <a:r>
              <a:rPr lang="en-US" b="1" baseline="0" dirty="0"/>
              <a:t>) versus Israel (under David) (2 Sam 10:15-19). </a:t>
            </a:r>
            <a:r>
              <a:rPr lang="en-US" b="0" baseline="0" dirty="0"/>
              <a:t>Aram-</a:t>
            </a:r>
            <a:r>
              <a:rPr lang="en-US" b="0" baseline="0" dirty="0" err="1"/>
              <a:t>zobah</a:t>
            </a:r>
            <a:r>
              <a:rPr lang="en-US" b="0" baseline="0" dirty="0"/>
              <a:t>/Beth-</a:t>
            </a:r>
            <a:r>
              <a:rPr lang="en-US" b="0" baseline="0" dirty="0" err="1"/>
              <a:t>rehob</a:t>
            </a:r>
            <a:r>
              <a:rPr lang="en-US" b="0" baseline="0" dirty="0"/>
              <a:t> (under Hadadezer, who was apparently not involved with the initial campaign) called his Aramean vassals “from beyond the River” to fight against David with Hadadezer’s forces being led by </a:t>
            </a:r>
            <a:r>
              <a:rPr lang="en-US" b="0" baseline="0" dirty="0" err="1"/>
              <a:t>Shobach</a:t>
            </a:r>
            <a:r>
              <a:rPr lang="en-US" b="0" baseline="0" dirty="0"/>
              <a:t>. David led an army across the Jordan River, and Israel and the second Aramean coalition fought at </a:t>
            </a:r>
            <a:r>
              <a:rPr lang="en-US" b="0" baseline="0" dirty="0" err="1"/>
              <a:t>Helam</a:t>
            </a:r>
            <a:r>
              <a:rPr lang="en-US" b="0" baseline="0" dirty="0"/>
              <a:t> (</a:t>
            </a:r>
            <a:r>
              <a:rPr lang="en-US" sz="1200" b="0" i="0" u="none" strike="noStrike" kern="1200" baseline="0" dirty="0">
                <a:solidFill>
                  <a:schemeClr val="tx1"/>
                </a:solidFill>
                <a:latin typeface="+mn-lt"/>
                <a:ea typeface="+mn-ea"/>
                <a:cs typeface="+mn-cs"/>
              </a:rPr>
              <a:t>modern </a:t>
            </a:r>
            <a:r>
              <a:rPr lang="en-US" sz="1200" b="0" i="0" u="none" strike="noStrike" kern="1200" baseline="0" dirty="0" err="1">
                <a:solidFill>
                  <a:schemeClr val="tx1"/>
                </a:solidFill>
                <a:latin typeface="+mn-lt"/>
                <a:ea typeface="+mn-ea"/>
                <a:cs typeface="+mn-cs"/>
              </a:rPr>
              <a:t>ʿAlma</a:t>
            </a:r>
            <a:r>
              <a:rPr lang="en-US" sz="1200" b="0" i="0" u="none" strike="noStrike" kern="1200" baseline="0" dirty="0">
                <a:solidFill>
                  <a:schemeClr val="tx1"/>
                </a:solidFill>
                <a:latin typeface="+mn-lt"/>
                <a:ea typeface="+mn-ea"/>
                <a:cs typeface="+mn-cs"/>
              </a:rPr>
              <a:t>̄ see discussion below</a:t>
            </a:r>
            <a:r>
              <a:rPr lang="en-US" b="0" baseline="0" dirty="0"/>
              <a:t>). Following their defeat, the Aramean vassals of </a:t>
            </a:r>
            <a:r>
              <a:rPr lang="en-US" b="0" baseline="0" dirty="0" err="1"/>
              <a:t>Hadadezer</a:t>
            </a:r>
            <a:r>
              <a:rPr lang="en-US" b="0" baseline="0" dirty="0"/>
              <a:t> pledged their fealty to David, which meant that Ammon could not longer count on their aid to protect them against Israelite aggression (2 Sam 10:15-19). </a:t>
            </a:r>
          </a:p>
          <a:p>
            <a:pPr marL="228600" indent="-228600">
              <a:buAutoNum type="arabicPeriod"/>
            </a:pPr>
            <a:r>
              <a:rPr lang="en-US" b="1" baseline="0" dirty="0"/>
              <a:t>Siege, Capture, and Subjugation of Ammon by Israel (under Job and then David) (2 Sam 11:1; 12:26-31; 1 Chr 20:1-3). </a:t>
            </a:r>
            <a:r>
              <a:rPr lang="en-US" b="0" baseline="0" dirty="0"/>
              <a:t>Joab besieged Rabbah-</a:t>
            </a:r>
            <a:r>
              <a:rPr lang="en-US" b="0" baseline="0" dirty="0" err="1"/>
              <a:t>ammon</a:t>
            </a:r>
            <a:r>
              <a:rPr lang="en-US" b="0" baseline="0" dirty="0"/>
              <a:t> (2 Sam 8:12; 11:1; 1 Chr 20:1-3) while David committed adultery with Bathsheba and then murdered Uriah her husband by dispatching him to the front line of the siege of Rabbah-</a:t>
            </a:r>
            <a:r>
              <a:rPr lang="en-US" b="0" baseline="0" dirty="0" err="1"/>
              <a:t>ammon</a:t>
            </a:r>
            <a:r>
              <a:rPr lang="en-US" b="0" baseline="0" dirty="0"/>
              <a:t> (2 Sam 11). Following the defeat of </a:t>
            </a:r>
            <a:r>
              <a:rPr lang="en-US" b="0" baseline="0" dirty="0" err="1"/>
              <a:t>Rabbah</a:t>
            </a:r>
            <a:r>
              <a:rPr lang="en-US" b="0" baseline="0" dirty="0"/>
              <a:t>, David subjugated the Ammonites to forced labor (2 Sam 12:26-31). </a:t>
            </a:r>
          </a:p>
          <a:p>
            <a:pPr marL="228600" indent="-228600">
              <a:buAutoNum type="arabicPeriod"/>
            </a:pPr>
            <a:r>
              <a:rPr lang="en-US" b="1" baseline="0" dirty="0"/>
              <a:t>Campaign in Aram—David versus </a:t>
            </a:r>
            <a:r>
              <a:rPr lang="en-US" b="1" baseline="0" dirty="0" err="1"/>
              <a:t>Hadadezer</a:t>
            </a:r>
            <a:r>
              <a:rPr lang="en-US" b="1" baseline="0" dirty="0"/>
              <a:t> (2 Sam 8:3-12). </a:t>
            </a:r>
            <a:r>
              <a:rPr lang="en-US" b="0" baseline="0" dirty="0"/>
              <a:t>Following this victory at Rabbah, David went on the offensive against </a:t>
            </a:r>
            <a:r>
              <a:rPr lang="en-US" b="0" baseline="0" dirty="0" err="1"/>
              <a:t>Hadadezer</a:t>
            </a:r>
            <a:r>
              <a:rPr lang="en-US" b="0" baseline="0" dirty="0"/>
              <a:t>. 2 Samuel 8:3-12 indicates that David defeated Hadadezer king of Aram-</a:t>
            </a:r>
            <a:r>
              <a:rPr lang="en-US" b="0" baseline="0" dirty="0" err="1"/>
              <a:t>zobah</a:t>
            </a:r>
            <a:r>
              <a:rPr lang="en-US" b="0" baseline="0" dirty="0"/>
              <a:t> (and perhaps Beth-</a:t>
            </a:r>
            <a:r>
              <a:rPr lang="en-US" b="0" baseline="0" dirty="0" err="1"/>
              <a:t>rehob</a:t>
            </a:r>
            <a:r>
              <a:rPr lang="en-US" b="0" baseline="0" dirty="0"/>
              <a:t>) who was on his way to the Euphrates River “to restore his power.” The reason for Hadadezer’s campaign is not explicitly given, but was likely to recover his erstwhile allies who had pledged their fealty to David following their defeat at </a:t>
            </a:r>
            <a:r>
              <a:rPr lang="en-US" b="0" baseline="0" dirty="0" err="1"/>
              <a:t>Helam</a:t>
            </a:r>
            <a:r>
              <a:rPr lang="en-US" b="0" baseline="0" dirty="0"/>
              <a:t> (2 Sam 10:19). According to 2 Samuel 8:3-8, David defeated </a:t>
            </a:r>
            <a:r>
              <a:rPr lang="en-US" b="0" baseline="0" dirty="0" err="1"/>
              <a:t>Hadadezer</a:t>
            </a:r>
            <a:r>
              <a:rPr lang="en-US" b="0" baseline="0" dirty="0"/>
              <a:t> and Arameans of Damascus who came to his aid before sacking and plundering </a:t>
            </a:r>
            <a:r>
              <a:rPr lang="en-US" b="0" baseline="0" dirty="0" err="1"/>
              <a:t>Betah</a:t>
            </a:r>
            <a:r>
              <a:rPr lang="en-US" b="0" baseline="0" dirty="0"/>
              <a:t>/</a:t>
            </a:r>
            <a:r>
              <a:rPr lang="en-US" dirty="0" err="1"/>
              <a:t>Tibhath</a:t>
            </a:r>
            <a:r>
              <a:rPr lang="en-US" dirty="0"/>
              <a:t> </a:t>
            </a:r>
            <a:r>
              <a:rPr lang="en-US" b="0" baseline="0" dirty="0"/>
              <a:t>and </a:t>
            </a:r>
            <a:r>
              <a:rPr lang="en-US" b="0" baseline="0" dirty="0" err="1"/>
              <a:t>Berothai</a:t>
            </a:r>
            <a:r>
              <a:rPr lang="en-US" b="0" baseline="0" dirty="0"/>
              <a:t>/</a:t>
            </a:r>
            <a:r>
              <a:rPr lang="en-US" b="0" baseline="0" dirty="0" err="1"/>
              <a:t>Cun</a:t>
            </a:r>
            <a:r>
              <a:rPr lang="en-US" b="0" baseline="0" dirty="0"/>
              <a:t> towns that belonged to </a:t>
            </a:r>
            <a:r>
              <a:rPr lang="en-US" b="0" baseline="0" dirty="0" err="1"/>
              <a:t>Hadadezer</a:t>
            </a:r>
            <a:r>
              <a:rPr lang="en-US" b="0" baseline="0" dirty="0"/>
              <a:t>. Following this defeat, </a:t>
            </a:r>
            <a:r>
              <a:rPr lang="en-US" b="0" baseline="0" dirty="0" err="1"/>
              <a:t>Hamath</a:t>
            </a:r>
            <a:r>
              <a:rPr lang="en-US" b="0" baseline="0" dirty="0"/>
              <a:t> and King Toi formed an alliance after David’s action against Aram-</a:t>
            </a:r>
            <a:r>
              <a:rPr lang="en-US" b="0" baseline="0" dirty="0" err="1"/>
              <a:t>zobah</a:t>
            </a:r>
            <a:r>
              <a:rPr lang="en-US" b="0" baseline="0" dirty="0"/>
              <a:t> (2 Sam 8:9-11). </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Beth-</a:t>
            </a:r>
            <a:r>
              <a:rPr lang="en-US" b="1" baseline="0" dirty="0" err="1"/>
              <a:t>rehob</a:t>
            </a:r>
            <a:endParaRPr lang="en-US" b="1" baseline="0" dirty="0"/>
          </a:p>
          <a:p>
            <a:r>
              <a:rPr lang="en-US" b="0" baseline="0" dirty="0"/>
              <a:t>Beth-</a:t>
            </a:r>
            <a:r>
              <a:rPr lang="en-US" b="0" baseline="0" dirty="0" err="1"/>
              <a:t>rehob</a:t>
            </a:r>
            <a:r>
              <a:rPr lang="en-US" b="0" baseline="0" dirty="0"/>
              <a:t> seems to have been another Aramean polity in the vicinity of Aram-Zobah that was under the authority of Aram-</a:t>
            </a:r>
            <a:r>
              <a:rPr lang="en-US" b="0" baseline="0" dirty="0" err="1"/>
              <a:t>zobah</a:t>
            </a:r>
            <a:r>
              <a:rPr lang="en-US" b="0" baseline="0" dirty="0"/>
              <a:t> (2 Sam 10:6, cf. </a:t>
            </a:r>
            <a:r>
              <a:rPr lang="en-US" b="0" baseline="0" dirty="0" err="1"/>
              <a:t>Judg</a:t>
            </a:r>
            <a:r>
              <a:rPr lang="en-US" b="0" baseline="0" dirty="0"/>
              <a:t> 18:28, which relates that the valley around the city of Dan/Laish belonged to Beth-</a:t>
            </a:r>
            <a:r>
              <a:rPr lang="en-US" b="0" baseline="0" dirty="0" err="1"/>
              <a:t>rehob</a:t>
            </a:r>
            <a:r>
              <a:rPr lang="en-US" b="0" baseline="0" dirty="0"/>
              <a:t>), although </a:t>
            </a:r>
            <a:r>
              <a:rPr lang="en-US" b="0" baseline="0" dirty="0" err="1"/>
              <a:t>Lipinksi</a:t>
            </a:r>
            <a:r>
              <a:rPr lang="en-US" b="0" baseline="0" dirty="0"/>
              <a:t> suggests that Aram-</a:t>
            </a:r>
            <a:r>
              <a:rPr lang="en-US" b="0" baseline="0" dirty="0" err="1"/>
              <a:t>zobah</a:t>
            </a:r>
            <a:r>
              <a:rPr lang="en-US" b="0" baseline="0" dirty="0"/>
              <a:t> and Beth-</a:t>
            </a:r>
            <a:r>
              <a:rPr lang="en-US" b="0" baseline="0" dirty="0" err="1"/>
              <a:t>rehob</a:t>
            </a:r>
            <a:r>
              <a:rPr lang="en-US" b="0" baseline="0" dirty="0"/>
              <a:t> are actually the same political entity, on account of his interpretation of 2 Samuel 8:3 (cf. 10:6). </a:t>
            </a:r>
            <a:r>
              <a:rPr lang="en-US" b="0" baseline="0" dirty="0" err="1"/>
              <a:t>Lipiński</a:t>
            </a:r>
            <a:r>
              <a:rPr lang="en-US" b="0" baseline="0" dirty="0"/>
              <a:t> points out that Hadadezer was a “son of Rehob,” which he understands to be a reference to a dynastic family and not a distinct kingdom (2000: 333–4). In any case, the Beqa’ Valley (the location of Aram-</a:t>
            </a:r>
            <a:r>
              <a:rPr lang="en-US" b="0" baseline="0" dirty="0" err="1"/>
              <a:t>zobah</a:t>
            </a:r>
            <a:r>
              <a:rPr lang="en-US" b="0" baseline="0" dirty="0"/>
              <a:t> and Beth-</a:t>
            </a:r>
            <a:r>
              <a:rPr lang="en-US" b="0" baseline="0" dirty="0" err="1"/>
              <a:t>rehob</a:t>
            </a:r>
            <a:r>
              <a:rPr lang="en-US" b="0" baseline="0" dirty="0"/>
              <a:t>) was a main thoroughfare for conquering armies of both the Egyptians and Neo-Assyrians and if Beth-</a:t>
            </a:r>
            <a:r>
              <a:rPr lang="en-US" b="0" baseline="0" dirty="0" err="1"/>
              <a:t>rehob</a:t>
            </a:r>
            <a:r>
              <a:rPr lang="en-US" b="0" baseline="0" dirty="0"/>
              <a:t> was a distinct entity then it likely shared a similar history to Zobah/</a:t>
            </a:r>
            <a:r>
              <a:rPr lang="en-US" b="0" baseline="0" dirty="0" err="1"/>
              <a:t>Ṣubaṭ</a:t>
            </a:r>
            <a:r>
              <a:rPr lang="en-US" b="0" baseline="0" dirty="0"/>
              <a:t> (</a:t>
            </a:r>
            <a:r>
              <a:rPr lang="en-US" b="0" baseline="0" dirty="0" err="1"/>
              <a:t>Lipiński</a:t>
            </a:r>
            <a:r>
              <a:rPr lang="en-US" b="0" baseline="0" dirty="0"/>
              <a:t> 2000: 332–3). </a:t>
            </a:r>
          </a:p>
          <a:p>
            <a:endParaRPr lang="en-US" sz="1200" b="0" i="0" u="none" strike="noStrike" kern="1200" baseline="0" dirty="0">
              <a:solidFill>
                <a:schemeClr val="tx1"/>
              </a:solidFill>
              <a:latin typeface="+mn-lt"/>
              <a:ea typeface="+mn-ea"/>
              <a:cs typeface="+mn-cs"/>
            </a:endParaRPr>
          </a:p>
          <a:p>
            <a:r>
              <a:rPr lang="en-US" b="1" dirty="0"/>
              <a:t>Aram-</a:t>
            </a:r>
            <a:r>
              <a:rPr lang="en-US" b="1" dirty="0" err="1"/>
              <a:t>zobah</a:t>
            </a:r>
            <a:r>
              <a:rPr lang="en-US" b="1" dirty="0"/>
              <a:t>/Zobah </a:t>
            </a:r>
          </a:p>
          <a:p>
            <a:r>
              <a:rPr lang="en-US" b="0" dirty="0"/>
              <a:t>Aram-</a:t>
            </a:r>
            <a:r>
              <a:rPr lang="en-US" b="0" dirty="0" err="1"/>
              <a:t>zobah</a:t>
            </a:r>
            <a:r>
              <a:rPr lang="en-US" b="0" baseline="0" dirty="0"/>
              <a:t> was an Aramean kingdom located in southern Syria that seems to have arose to power in the 11th century BC (according to 1 Sam 14:47, Saul fought against Aram-</a:t>
            </a:r>
            <a:r>
              <a:rPr lang="en-US" b="0" baseline="0" dirty="0" err="1"/>
              <a:t>zobah</a:t>
            </a:r>
            <a:r>
              <a:rPr lang="en-US" b="0" baseline="0" dirty="0"/>
              <a:t>) and was defeated by David in the early 10th century BC. </a:t>
            </a:r>
            <a:r>
              <a:rPr lang="en-US" b="0" baseline="0" dirty="0" err="1"/>
              <a:t>Hadadezer</a:t>
            </a:r>
            <a:r>
              <a:rPr lang="en-US" b="0" baseline="0" dirty="0"/>
              <a:t> (</a:t>
            </a:r>
            <a:r>
              <a:rPr lang="de-DE" b="0" baseline="0" dirty="0"/>
              <a:t>2 Sam 8:3, 5, 7-10, 12; 10:16, 19; 1 Kgs 11:23; 1 Chr 18:3, 5, 7-10; 19:16, 19)</a:t>
            </a:r>
            <a:r>
              <a:rPr lang="en-US" b="0" baseline="0" dirty="0"/>
              <a:t> is the only known king of the Aram-</a:t>
            </a:r>
            <a:r>
              <a:rPr lang="en-US" b="0" baseline="0" dirty="0" err="1"/>
              <a:t>zobah</a:t>
            </a:r>
            <a:r>
              <a:rPr lang="en-US" b="0" baseline="0" dirty="0"/>
              <a:t> (and perhaps Beth-</a:t>
            </a:r>
            <a:r>
              <a:rPr lang="en-US" b="0" baseline="0" dirty="0" err="1"/>
              <a:t>rehob</a:t>
            </a:r>
            <a:r>
              <a:rPr lang="en-US" b="0" baseline="0" dirty="0"/>
              <a:t>, see above) polity. Aram-</a:t>
            </a:r>
            <a:r>
              <a:rPr lang="en-US" b="0" baseline="0" dirty="0" err="1"/>
              <a:t>zobah’s</a:t>
            </a:r>
            <a:r>
              <a:rPr lang="en-US" b="0" baseline="0" dirty="0"/>
              <a:t> kingdom extended from the northern part of the </a:t>
            </a:r>
            <a:r>
              <a:rPr lang="en-US" b="0" baseline="0" dirty="0" err="1"/>
              <a:t>Beqa</a:t>
            </a:r>
            <a:r>
              <a:rPr lang="en-US" b="0" baseline="0" dirty="0"/>
              <a:t>’ Valley (modern Lebanon) to the Anti-Lebanese range to the area north of Damascus and into the plain of Homs (</a:t>
            </a:r>
            <a:r>
              <a:rPr lang="en-US" b="0" baseline="0" dirty="0" err="1"/>
              <a:t>Pitard</a:t>
            </a:r>
            <a:r>
              <a:rPr lang="en-US" b="0" baseline="0" dirty="0"/>
              <a:t> 1992: 1108; </a:t>
            </a:r>
            <a:r>
              <a:rPr lang="en-US" b="0" baseline="0" dirty="0" err="1"/>
              <a:t>Lipiński</a:t>
            </a:r>
            <a:r>
              <a:rPr lang="en-US" b="0" baseline="0" dirty="0"/>
              <a:t> 2000: 319). The details of the earliest part of the Kingdom of Aram-Zobah are come solely from the biblical account. Second Samuel 8:3-12 and 10:1-19 (cf. 1 </a:t>
            </a:r>
            <a:r>
              <a:rPr lang="en-US" b="0" baseline="0" dirty="0" err="1"/>
              <a:t>Chr</a:t>
            </a:r>
            <a:r>
              <a:rPr lang="en-US" b="0" baseline="0" dirty="0"/>
              <a:t> 18:1-17; 19:16-19) indicate that </a:t>
            </a:r>
            <a:r>
              <a:rPr lang="en-US" b="0" baseline="0" dirty="0" err="1"/>
              <a:t>Hadadezer</a:t>
            </a:r>
            <a:r>
              <a:rPr lang="en-US" b="0" baseline="0" dirty="0"/>
              <a:t> and Aram-</a:t>
            </a:r>
            <a:r>
              <a:rPr lang="en-US" b="0" baseline="0" dirty="0" err="1"/>
              <a:t>Zobah</a:t>
            </a:r>
            <a:r>
              <a:rPr lang="en-US" b="0" baseline="0" dirty="0"/>
              <a:t> was the most dominant kingdom in the southern Levant during the late 11th/early 10th century BC with influence stretching from beyond the Euphrates River in the north and until Transjordan in the south (e.g., Ammon). Aram-</a:t>
            </a:r>
            <a:r>
              <a:rPr lang="en-US" b="0" baseline="0" dirty="0" err="1"/>
              <a:t>Zobah’s</a:t>
            </a:r>
            <a:r>
              <a:rPr lang="en-US" b="0" baseline="0" dirty="0"/>
              <a:t> influence was eventually replaced by Aram-Damascus, which rose to prominence in the 10th and especially 9th centuries BC (cf. 1 Kgs 11:23-25; Rainey and </a:t>
            </a:r>
            <a:r>
              <a:rPr lang="en-US" b="0" baseline="0" dirty="0" err="1"/>
              <a:t>Notley</a:t>
            </a:r>
            <a:r>
              <a:rPr lang="en-US" b="0" baseline="0" dirty="0"/>
              <a:t> 2006: 132). On the other hand, 2 Samuel 8:9-10 (cf. 1 </a:t>
            </a:r>
            <a:r>
              <a:rPr lang="en-US" b="0" baseline="0" dirty="0" err="1"/>
              <a:t>Chr</a:t>
            </a:r>
            <a:r>
              <a:rPr lang="en-US" b="0" baseline="0" dirty="0"/>
              <a:t> 18:9-10) indicates that the nearby Kingdom of </a:t>
            </a:r>
            <a:r>
              <a:rPr lang="en-US" b="0" baseline="0" dirty="0" err="1"/>
              <a:t>Hamath</a:t>
            </a:r>
            <a:r>
              <a:rPr lang="en-US" b="0" baseline="0" dirty="0"/>
              <a:t> under King Toi (just north of Aram-</a:t>
            </a:r>
            <a:r>
              <a:rPr lang="en-US" b="0" baseline="0" dirty="0" err="1"/>
              <a:t>Zobah</a:t>
            </a:r>
            <a:r>
              <a:rPr lang="en-US" b="0" baseline="0" dirty="0"/>
              <a:t>, see discussion below) remained independent from Aram-</a:t>
            </a:r>
            <a:r>
              <a:rPr lang="en-US" b="0" baseline="0" dirty="0" err="1"/>
              <a:t>zobah</a:t>
            </a:r>
            <a:r>
              <a:rPr lang="en-US" b="0" baseline="0" dirty="0"/>
              <a:t> during this period (</a:t>
            </a:r>
            <a:r>
              <a:rPr lang="en-US" b="0" baseline="0" dirty="0" err="1"/>
              <a:t>Pitard</a:t>
            </a:r>
            <a:r>
              <a:rPr lang="en-US" b="0" baseline="0" dirty="0"/>
              <a:t> 1992: 1108). The city of </a:t>
            </a:r>
            <a:r>
              <a:rPr lang="en-US" b="0" baseline="0" dirty="0" err="1"/>
              <a:t>Zobah</a:t>
            </a:r>
            <a:r>
              <a:rPr lang="en-US" b="0" baseline="0" dirty="0"/>
              <a:t> (e.g., </a:t>
            </a:r>
            <a:r>
              <a:rPr lang="en-US" b="0" baseline="0" dirty="0" err="1"/>
              <a:t>Ṣubaṭ</a:t>
            </a:r>
            <a:r>
              <a:rPr lang="en-US" b="0" baseline="0" dirty="0"/>
              <a:t>) is referred to many times in Neo-Assyrian documents (e.g., </a:t>
            </a:r>
            <a:r>
              <a:rPr lang="en-US" b="0" i="1" baseline="0" dirty="0"/>
              <a:t>ANET</a:t>
            </a:r>
            <a:r>
              <a:rPr lang="en-US" b="0" baseline="0" dirty="0"/>
              <a:t> 298) where it is closely related to such towns as </a:t>
            </a:r>
            <a:r>
              <a:rPr lang="en-US" b="0" baseline="0" dirty="0" err="1"/>
              <a:t>Labwa</a:t>
            </a:r>
            <a:r>
              <a:rPr lang="en-US" b="0" baseline="0" dirty="0"/>
              <a:t> (identical to Lebo-</a:t>
            </a:r>
            <a:r>
              <a:rPr lang="en-US" b="0" baseline="0" dirty="0" err="1"/>
              <a:t>hamath</a:t>
            </a:r>
            <a:r>
              <a:rPr lang="en-US" b="0" baseline="0" dirty="0"/>
              <a:t> and preserved at </a:t>
            </a:r>
            <a:r>
              <a:rPr lang="en-US" b="0" baseline="0" dirty="0" err="1"/>
              <a:t>Lebweh</a:t>
            </a:r>
            <a:r>
              <a:rPr lang="en-US" b="0" baseline="0" dirty="0"/>
              <a:t> ca 70 miles [110 km] south of </a:t>
            </a:r>
            <a:r>
              <a:rPr lang="en-US" b="0" baseline="0" dirty="0" err="1"/>
              <a:t>Hamath</a:t>
            </a:r>
            <a:r>
              <a:rPr lang="en-US" b="0" baseline="0" dirty="0"/>
              <a:t>; cf. 2 Kgs 14:25), which firmly places the city (see </a:t>
            </a:r>
            <a:r>
              <a:rPr lang="en-US" b="0" baseline="0" dirty="0" err="1"/>
              <a:t>Lipiński</a:t>
            </a:r>
            <a:r>
              <a:rPr lang="en-US" b="0" baseline="0" dirty="0"/>
              <a:t> 2000: 322–30 for a discussion of possible candidates for identifying the ancient city of </a:t>
            </a:r>
            <a:r>
              <a:rPr lang="en-US" b="0" baseline="0" dirty="0" err="1"/>
              <a:t>Zobah</a:t>
            </a:r>
            <a:r>
              <a:rPr lang="en-US" b="0" baseline="0" dirty="0"/>
              <a:t> and some other towns in the vicinity) and its kingdom in the “central part of the </a:t>
            </a:r>
            <a:r>
              <a:rPr lang="en-US" b="0" baseline="0" dirty="0" err="1"/>
              <a:t>Beqa</a:t>
            </a:r>
            <a:r>
              <a:rPr lang="en-US" b="0" baseline="0" dirty="0"/>
              <a:t>’ Valley” (</a:t>
            </a:r>
            <a:r>
              <a:rPr lang="en-US" b="0" baseline="0" dirty="0" err="1"/>
              <a:t>Lipiński</a:t>
            </a:r>
            <a:r>
              <a:rPr lang="en-US" b="0" baseline="0" dirty="0"/>
              <a:t> 2000: 319). During the 8th–7th centuries BC, </a:t>
            </a:r>
            <a:r>
              <a:rPr lang="en-US" b="0" baseline="0" dirty="0" err="1"/>
              <a:t>Zobah</a:t>
            </a:r>
            <a:r>
              <a:rPr lang="en-US" b="0" baseline="0" dirty="0"/>
              <a:t> became the seat of the Assyrian governor of the province. Before its annexation during the reign of Tiglath-pileser III, Zobah may have been controlled by the Kingdom of Hamath (as was Lebo-</a:t>
            </a:r>
            <a:r>
              <a:rPr lang="en-US" b="0" baseline="0" dirty="0" err="1"/>
              <a:t>hamath</a:t>
            </a:r>
            <a:r>
              <a:rPr lang="en-US" b="0" baseline="0" dirty="0"/>
              <a:t> before being taken by Jeroboam II of Israel according to 2 Kgs 14:25) (Lipiński 2000: 321–22, 343–44).</a:t>
            </a:r>
          </a:p>
          <a:p>
            <a:endParaRPr lang="en-US" b="1" baseline="0" dirty="0"/>
          </a:p>
          <a:p>
            <a:r>
              <a:rPr lang="en-US" sz="1200" b="1" i="0" u="none" strike="noStrike" kern="1200" baseline="0" dirty="0">
                <a:solidFill>
                  <a:schemeClr val="tx1"/>
                </a:solidFill>
                <a:latin typeface="+mn-lt"/>
                <a:ea typeface="+mn-ea"/>
                <a:cs typeface="+mn-cs"/>
              </a:rPr>
              <a:t>References:</a:t>
            </a:r>
          </a:p>
          <a:p>
            <a:r>
              <a:rPr lang="en-US" dirty="0" err="1">
                <a:effectLst/>
              </a:rPr>
              <a:t>Lipiński</a:t>
            </a:r>
            <a:r>
              <a:rPr lang="en-US" dirty="0">
                <a:effectLst/>
              </a:rPr>
              <a:t>, E.</a:t>
            </a:r>
          </a:p>
          <a:p>
            <a:pPr marL="685800" indent="-457200">
              <a:tabLst>
                <a:tab pos="685800" algn="l"/>
              </a:tabLst>
            </a:pPr>
            <a:r>
              <a:rPr lang="en-US" dirty="0">
                <a:effectLst/>
              </a:rPr>
              <a:t>2000	</a:t>
            </a:r>
            <a:r>
              <a:rPr lang="en-US" i="1" dirty="0">
                <a:effectLst/>
              </a:rPr>
              <a:t>The Aramaeans: Their Ancient History, Culture, Religion</a:t>
            </a:r>
            <a:r>
              <a:rPr lang="en-US" dirty="0">
                <a:effectLst/>
              </a:rPr>
              <a:t>. Leuven, Belgium: </a:t>
            </a:r>
            <a:r>
              <a:rPr lang="en-US" dirty="0" err="1">
                <a:effectLst/>
              </a:rPr>
              <a:t>Peeters</a:t>
            </a:r>
            <a:r>
              <a:rPr lang="en-US" dirty="0">
                <a:effectLst/>
              </a:rPr>
              <a:t> Publishers.</a:t>
            </a:r>
            <a:endParaRPr lang="tr-TR" sz="1200" b="0" i="0" u="none" strike="noStrike" kern="1200" baseline="0" dirty="0">
              <a:solidFill>
                <a:schemeClr val="tx1"/>
              </a:solidFill>
              <a:latin typeface="+mn-lt"/>
              <a:ea typeface="+mn-ea"/>
              <a:cs typeface="+mn-cs"/>
            </a:endParaRPr>
          </a:p>
          <a:p>
            <a:r>
              <a:rPr lang="en-US" dirty="0" err="1"/>
              <a:t>Pitard</a:t>
            </a:r>
            <a:r>
              <a:rPr lang="en-US" dirty="0"/>
              <a:t>, Wayne.</a:t>
            </a:r>
          </a:p>
          <a:p>
            <a:pPr marL="685800" indent="-457200">
              <a:tabLst>
                <a:tab pos="685800" algn="l"/>
              </a:tabLst>
            </a:pPr>
            <a:r>
              <a:rPr lang="en-US" dirty="0"/>
              <a:t>1992	</a:t>
            </a:r>
            <a:r>
              <a:rPr lang="en-US" dirty="0" err="1"/>
              <a:t>Zobah</a:t>
            </a:r>
            <a:r>
              <a:rPr lang="en-US" dirty="0"/>
              <a:t>. </a:t>
            </a:r>
            <a:r>
              <a:rPr lang="en-US" i="1" dirty="0"/>
              <a:t>Anchor Bible Dictionary </a:t>
            </a:r>
            <a:r>
              <a:rPr lang="en-US" dirty="0"/>
              <a:t>vol. 6, ed. D. N. Freedman. New York: Doubleday.</a:t>
            </a:r>
          </a:p>
          <a:p>
            <a:r>
              <a:rPr lang="tr-TR" dirty="0">
                <a:effectLst/>
              </a:rPr>
              <a:t>Rainey, A.</a:t>
            </a:r>
            <a:r>
              <a:rPr lang="en-US" dirty="0">
                <a:effectLst/>
              </a:rPr>
              <a:t> </a:t>
            </a:r>
            <a:r>
              <a:rPr lang="tr-TR" dirty="0">
                <a:effectLst/>
              </a:rPr>
              <a:t>F., and Notley</a:t>
            </a:r>
            <a:r>
              <a:rPr lang="en-US" dirty="0">
                <a:effectLst/>
              </a:rPr>
              <a:t>, S.</a:t>
            </a:r>
          </a:p>
          <a:p>
            <a:pPr marL="685800" indent="-457200">
              <a:tabLst>
                <a:tab pos="685800" algn="l"/>
              </a:tabLst>
            </a:pPr>
            <a:r>
              <a:rPr lang="tr-TR" dirty="0">
                <a:effectLst/>
              </a:rPr>
              <a:t>2006</a:t>
            </a:r>
            <a:r>
              <a:rPr lang="en-US" dirty="0">
                <a:effectLst/>
              </a:rPr>
              <a:t>	</a:t>
            </a:r>
            <a:r>
              <a:rPr lang="tr-TR" i="1" dirty="0">
                <a:effectLst/>
              </a:rPr>
              <a:t>The Sacred Bridge: Carta’s Atlas of the Biblical World</a:t>
            </a:r>
            <a:r>
              <a:rPr lang="tr-TR" dirty="0">
                <a:effectLst/>
              </a:rPr>
              <a:t>. </a:t>
            </a:r>
            <a:r>
              <a:rPr lang="en-US" dirty="0">
                <a:effectLst/>
              </a:rPr>
              <a:t>Jerusalem: </a:t>
            </a:r>
            <a:r>
              <a:rPr lang="tr-TR" dirty="0">
                <a:effectLst/>
              </a:rPr>
              <a:t>Carta.</a:t>
            </a:r>
            <a:endParaRPr lang="en-US" dirty="0"/>
          </a:p>
          <a:p>
            <a:r>
              <a:rPr lang="tr-TR" sz="1200" b="0" i="0" u="none" strike="noStrike" kern="1200" baseline="0" dirty="0">
                <a:solidFill>
                  <a:schemeClr val="tx1"/>
                </a:solidFill>
                <a:latin typeface="+mn-lt"/>
                <a:ea typeface="+mn-ea"/>
                <a:cs typeface="+mn-cs"/>
              </a:rPr>
              <a:t>Redditt, P.</a:t>
            </a:r>
            <a:r>
              <a:rPr lang="en-US" sz="1200" b="0" i="0" u="none" strike="noStrike" kern="1200" baseline="0" dirty="0">
                <a:solidFill>
                  <a:schemeClr val="tx1"/>
                </a:solidFill>
                <a:latin typeface="+mn-lt"/>
                <a:ea typeface="+mn-ea"/>
                <a:cs typeface="+mn-cs"/>
              </a:rPr>
              <a:t> </a:t>
            </a:r>
            <a:r>
              <a:rPr lang="tr-TR" sz="1200" b="0" i="0" u="none" strike="noStrike" kern="1200" baseline="0" dirty="0">
                <a:solidFill>
                  <a:schemeClr val="tx1"/>
                </a:solidFill>
                <a:latin typeface="+mn-lt"/>
                <a:ea typeface="+mn-ea"/>
                <a:cs typeface="+mn-cs"/>
              </a:rPr>
              <a:t>L.</a:t>
            </a:r>
            <a:endParaRPr lang="en-US" sz="1200" b="0" u="none" strike="noStrike" kern="1200" baseline="0" dirty="0">
              <a:solidFill>
                <a:schemeClr val="tx1"/>
              </a:solidFill>
              <a:latin typeface="+mn-lt"/>
              <a:ea typeface="+mn-ea"/>
              <a:cs typeface="+mn-cs"/>
            </a:endParaRPr>
          </a:p>
          <a:p>
            <a:pPr marL="685800" indent="-457200">
              <a:tabLst>
                <a:tab pos="685800" algn="l"/>
              </a:tabLst>
            </a:pPr>
            <a:r>
              <a:rPr lang="en-US" sz="1200" b="0" u="none" strike="noStrike" kern="1200" baseline="0" dirty="0">
                <a:solidFill>
                  <a:schemeClr val="tx1"/>
                </a:solidFill>
                <a:latin typeface="+mn-lt"/>
                <a:ea typeface="+mn-ea"/>
                <a:cs typeface="+mn-cs"/>
              </a:rPr>
              <a:t>1992	</a:t>
            </a:r>
            <a:r>
              <a:rPr lang="en-US" sz="1200" b="0" u="none" strike="noStrike" kern="1200" baseline="0" dirty="0" err="1">
                <a:solidFill>
                  <a:schemeClr val="tx1"/>
                </a:solidFill>
                <a:latin typeface="+mn-lt"/>
                <a:ea typeface="+mn-ea"/>
                <a:cs typeface="+mn-cs"/>
              </a:rPr>
              <a:t>Tob</a:t>
            </a:r>
            <a:r>
              <a:rPr lang="en-US" sz="1200" b="0" u="none" strike="noStrike" kern="1200" baseline="0" dirty="0">
                <a:solidFill>
                  <a:schemeClr val="tx1"/>
                </a:solidFill>
                <a:latin typeface="+mn-lt"/>
                <a:ea typeface="+mn-ea"/>
                <a:cs typeface="+mn-cs"/>
              </a:rPr>
              <a:t>.</a:t>
            </a:r>
            <a:r>
              <a:rPr lang="en-US" sz="1200" b="0" u="none" strike="noStrike" kern="1200" dirty="0">
                <a:solidFill>
                  <a:schemeClr val="tx1"/>
                </a:solidFill>
                <a:latin typeface="+mn-lt"/>
                <a:ea typeface="+mn-ea"/>
                <a:cs typeface="+mn-cs"/>
              </a:rPr>
              <a:t> </a:t>
            </a:r>
            <a:r>
              <a:rPr lang="tr-TR" sz="1200" b="0" i="1" u="none" strike="noStrike" kern="1200" baseline="0" dirty="0">
                <a:solidFill>
                  <a:schemeClr val="tx1"/>
                </a:solidFill>
                <a:latin typeface="+mn-lt"/>
                <a:ea typeface="+mn-ea"/>
                <a:cs typeface="+mn-cs"/>
              </a:rPr>
              <a:t>Anchor Bible Dictionary</a:t>
            </a:r>
            <a:r>
              <a:rPr lang="en-US" sz="1200" b="0" i="1" u="none" strike="noStrike" kern="1200" baseline="0" dirty="0">
                <a:solidFill>
                  <a:schemeClr val="tx1"/>
                </a:solidFill>
                <a:latin typeface="+mn-lt"/>
                <a:ea typeface="+mn-ea"/>
                <a:cs typeface="+mn-cs"/>
              </a:rPr>
              <a:t> </a:t>
            </a:r>
            <a:r>
              <a:rPr lang="en-US" sz="1200" b="0" u="none" strike="noStrike" kern="1200" baseline="0" dirty="0">
                <a:solidFill>
                  <a:schemeClr val="tx1"/>
                </a:solidFill>
                <a:latin typeface="+mn-lt"/>
                <a:ea typeface="+mn-ea"/>
                <a:cs typeface="+mn-cs"/>
              </a:rPr>
              <a:t>vol.</a:t>
            </a:r>
            <a:r>
              <a:rPr lang="en-US" sz="1200" b="0" u="none" strike="noStrike" kern="1200" dirty="0">
                <a:solidFill>
                  <a:schemeClr val="tx1"/>
                </a:solidFill>
                <a:latin typeface="+mn-lt"/>
                <a:ea typeface="+mn-ea"/>
                <a:cs typeface="+mn-cs"/>
              </a:rPr>
              <a:t> 6, ed. D. N. Freedman. New York: Doubleday.</a:t>
            </a:r>
            <a:r>
              <a:rPr lang="tr-TR" sz="1200" b="0" i="0" u="none" strike="noStrike" kern="1200" baseline="0" dirty="0">
                <a:solidFill>
                  <a:schemeClr val="tx1"/>
                </a:solidFill>
                <a:latin typeface="+mn-lt"/>
                <a:ea typeface="+mn-ea"/>
                <a:cs typeface="+mn-cs"/>
              </a:rPr>
              <a:t> </a:t>
            </a:r>
          </a:p>
          <a:p>
            <a:pPr marL="0" indent="0">
              <a:buNone/>
            </a:pPr>
            <a:endParaRPr lang="en-US" dirty="0"/>
          </a:p>
          <a:p>
            <a:pPr marL="0" indent="0">
              <a:buNone/>
            </a:pPr>
            <a:r>
              <a:rPr lang="en-US" dirty="0"/>
              <a:t>adr090512238</a:t>
            </a:r>
            <a:endParaRPr lang="en-US" b="1" dirty="0"/>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3326036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model of Egyptian soldiers depicts each with a long spear and a shield. They</a:t>
            </a:r>
            <a:r>
              <a:rPr lang="en-US" sz="1200" baseline="0" dirty="0"/>
              <a:t> predate the time of David but illustrate the basic equipment that was used by armies for many centuries. This model was photographed at the </a:t>
            </a:r>
            <a:r>
              <a:rPr lang="en-US" sz="1200" dirty="0"/>
              <a:t>Egyptian Museum in Cairo.</a:t>
            </a:r>
          </a:p>
          <a:p>
            <a:endParaRPr lang="en-US" sz="1200" dirty="0"/>
          </a:p>
          <a:p>
            <a:r>
              <a:rPr lang="en-US" dirty="0"/>
              <a:t>adr1603195037</a:t>
            </a:r>
            <a:endParaRPr lang="en-US" sz="1200" dirty="0"/>
          </a:p>
        </p:txBody>
      </p:sp>
    </p:spTree>
    <p:extLst>
      <p:ext uri="{BB962C8B-B14F-4D97-AF65-F5344CB8AC3E}">
        <p14:creationId xmlns:p14="http://schemas.microsoft.com/office/powerpoint/2010/main" val="4155093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200" dirty="0" err="1">
                <a:solidFill>
                  <a:schemeClr val="tx1"/>
                </a:solidFill>
                <a:effectLst/>
              </a:rPr>
              <a:t>Maacah</a:t>
            </a:r>
            <a:r>
              <a:rPr lang="en-US" kern="1200" dirty="0">
                <a:solidFill>
                  <a:schemeClr val="tx1"/>
                </a:solidFill>
                <a:effectLst/>
              </a:rPr>
              <a:t> (as a toponym/political entity) is typically included alongside Geshur in the conquest and settlement narratives (</a:t>
            </a:r>
            <a:r>
              <a:rPr lang="en-US" kern="1200" dirty="0" err="1">
                <a:solidFill>
                  <a:schemeClr val="tx1"/>
                </a:solidFill>
                <a:effectLst/>
              </a:rPr>
              <a:t>Deut</a:t>
            </a:r>
            <a:r>
              <a:rPr lang="en-US" kern="1200" dirty="0">
                <a:solidFill>
                  <a:schemeClr val="tx1"/>
                </a:solidFill>
                <a:effectLst/>
              </a:rPr>
              <a:t> 3:14; Josh 12:5;</a:t>
            </a:r>
            <a:r>
              <a:rPr lang="en-US" kern="1200" baseline="0" dirty="0">
                <a:solidFill>
                  <a:schemeClr val="tx1"/>
                </a:solidFill>
                <a:effectLst/>
              </a:rPr>
              <a:t> </a:t>
            </a:r>
            <a:r>
              <a:rPr lang="en-US" kern="1200" dirty="0">
                <a:solidFill>
                  <a:schemeClr val="tx1"/>
                </a:solidFill>
                <a:effectLst/>
              </a:rPr>
              <a:t>13:11, 13). The Kingdom of Maacah is included among the Aramean states that fought with Ammon against David in 2 Samuel 10:6-8 and 1 Chronicles 19:7. The city of Abel-beth-</a:t>
            </a:r>
            <a:r>
              <a:rPr lang="en-US" kern="1200" dirty="0" err="1">
                <a:solidFill>
                  <a:schemeClr val="tx1"/>
                </a:solidFill>
                <a:effectLst/>
              </a:rPr>
              <a:t>maacah</a:t>
            </a:r>
            <a:r>
              <a:rPr lang="en-US" kern="1200" dirty="0">
                <a:solidFill>
                  <a:schemeClr val="tx1"/>
                </a:solidFill>
                <a:effectLst/>
              </a:rPr>
              <a:t> (2 Sam 20:14-22; 1 </a:t>
            </a:r>
            <a:r>
              <a:rPr lang="en-US" kern="1200" dirty="0" err="1">
                <a:solidFill>
                  <a:schemeClr val="tx1"/>
                </a:solidFill>
                <a:effectLst/>
              </a:rPr>
              <a:t>Kgs</a:t>
            </a:r>
            <a:r>
              <a:rPr lang="en-US" kern="1200" dirty="0">
                <a:solidFill>
                  <a:schemeClr val="tx1"/>
                </a:solidFill>
                <a:effectLst/>
              </a:rPr>
              <a:t> 15:20; 2 </a:t>
            </a:r>
            <a:r>
              <a:rPr lang="en-US" kern="1200" dirty="0" err="1">
                <a:solidFill>
                  <a:schemeClr val="tx1"/>
                </a:solidFill>
                <a:effectLst/>
              </a:rPr>
              <a:t>Kgs</a:t>
            </a:r>
            <a:r>
              <a:rPr lang="en-US" kern="1200" dirty="0">
                <a:solidFill>
                  <a:schemeClr val="tx1"/>
                </a:solidFill>
                <a:effectLst/>
              </a:rPr>
              <a:t> 15:29) is typically associated</a:t>
            </a:r>
            <a:r>
              <a:rPr lang="en-US" kern="1200" baseline="0" dirty="0">
                <a:solidFill>
                  <a:schemeClr val="tx1"/>
                </a:solidFill>
                <a:effectLst/>
              </a:rPr>
              <a:t> with the Aramean tribe of Maacah. </a:t>
            </a:r>
            <a:endParaRPr lang="en-US" kern="1200" dirty="0">
              <a:solidFill>
                <a:schemeClr val="tx1"/>
              </a:solidFill>
              <a:effectLst/>
            </a:endParaRPr>
          </a:p>
          <a:p>
            <a:endParaRPr lang="en-US" kern="1200" dirty="0">
              <a:solidFill>
                <a:schemeClr val="tx1"/>
              </a:solidFill>
              <a:effectLst/>
            </a:endParaRPr>
          </a:p>
          <a:p>
            <a:r>
              <a:rPr lang="en-US" kern="1200" dirty="0">
                <a:solidFill>
                  <a:schemeClr val="tx1"/>
                </a:solidFill>
                <a:effectLst/>
              </a:rPr>
              <a:t>Abel-beth-</a:t>
            </a:r>
            <a:r>
              <a:rPr lang="en-US" kern="1200" dirty="0" err="1">
                <a:solidFill>
                  <a:schemeClr val="tx1"/>
                </a:solidFill>
                <a:effectLst/>
              </a:rPr>
              <a:t>maacah</a:t>
            </a:r>
            <a:r>
              <a:rPr lang="en-US" kern="1200" dirty="0">
                <a:solidFill>
                  <a:schemeClr val="tx1"/>
                </a:solidFill>
                <a:effectLst/>
              </a:rPr>
              <a:t> is identified with Tell </a:t>
            </a:r>
            <a:r>
              <a:rPr lang="en-US" kern="1200" dirty="0" err="1">
                <a:solidFill>
                  <a:schemeClr val="tx1"/>
                </a:solidFill>
                <a:effectLst/>
              </a:rPr>
              <a:t>Abil</a:t>
            </a:r>
            <a:r>
              <a:rPr lang="en-US" kern="1200" dirty="0">
                <a:solidFill>
                  <a:schemeClr val="tx1"/>
                </a:solidFill>
                <a:effectLst/>
              </a:rPr>
              <a:t> al-</a:t>
            </a:r>
            <a:r>
              <a:rPr lang="en-US" kern="1200" dirty="0" err="1">
                <a:solidFill>
                  <a:schemeClr val="tx1"/>
                </a:solidFill>
                <a:effectLst/>
              </a:rPr>
              <a:t>Qamh</a:t>
            </a:r>
            <a:r>
              <a:rPr lang="en-US" kern="1200" baseline="0" dirty="0">
                <a:solidFill>
                  <a:schemeClr val="tx1"/>
                </a:solidFill>
                <a:effectLst/>
              </a:rPr>
              <a:t> and </a:t>
            </a:r>
            <a:r>
              <a:rPr lang="en-US" kern="1200" dirty="0">
                <a:solidFill>
                  <a:schemeClr val="tx1"/>
                </a:solidFill>
                <a:effectLst/>
              </a:rPr>
              <a:t>is currently being excavated by R. Mullins and N. </a:t>
            </a:r>
            <a:r>
              <a:rPr lang="en-US" kern="1200" dirty="0" err="1">
                <a:solidFill>
                  <a:schemeClr val="tx1"/>
                </a:solidFill>
                <a:effectLst/>
              </a:rPr>
              <a:t>Panitz</a:t>
            </a:r>
            <a:r>
              <a:rPr lang="en-US" kern="1200" dirty="0">
                <a:solidFill>
                  <a:schemeClr val="tx1"/>
                </a:solidFill>
                <a:effectLst/>
              </a:rPr>
              <a:t>-Cohen, who have already exposed significant</a:t>
            </a:r>
            <a:r>
              <a:rPr lang="en-US" kern="1200" baseline="0" dirty="0">
                <a:solidFill>
                  <a:schemeClr val="tx1"/>
                </a:solidFill>
                <a:effectLst/>
              </a:rPr>
              <a:t> Middle Bronze, Late Bronze, and Iron I ruins</a:t>
            </a:r>
            <a:r>
              <a:rPr lang="en-US" kern="1200" dirty="0">
                <a:solidFill>
                  <a:schemeClr val="tx1"/>
                </a:solidFill>
                <a:effectLst/>
              </a:rPr>
              <a:t>.</a:t>
            </a:r>
            <a:r>
              <a:rPr lang="en-US" kern="1200" baseline="0" dirty="0">
                <a:solidFill>
                  <a:schemeClr val="tx1"/>
                </a:solidFill>
                <a:effectLst/>
              </a:rPr>
              <a:t> </a:t>
            </a:r>
            <a:r>
              <a:rPr lang="en-US" kern="1200" dirty="0">
                <a:solidFill>
                  <a:schemeClr val="tx1"/>
                </a:solidFill>
                <a:effectLst/>
              </a:rPr>
              <a:t>The site is large (35 ac, 14 ha) and clearly a significant city in the </a:t>
            </a:r>
            <a:r>
              <a:rPr lang="en-US" kern="1200" dirty="0" err="1">
                <a:solidFill>
                  <a:schemeClr val="tx1"/>
                </a:solidFill>
                <a:effectLst/>
              </a:rPr>
              <a:t>Hulah</a:t>
            </a:r>
            <a:r>
              <a:rPr lang="en-US" kern="1200" dirty="0">
                <a:solidFill>
                  <a:schemeClr val="tx1"/>
                </a:solidFill>
                <a:effectLst/>
              </a:rPr>
              <a:t> Valley. </a:t>
            </a:r>
            <a:r>
              <a:rPr lang="en-US" kern="1200" dirty="0" err="1">
                <a:solidFill>
                  <a:schemeClr val="tx1"/>
                </a:solidFill>
                <a:effectLst/>
              </a:rPr>
              <a:t>Arie</a:t>
            </a:r>
            <a:r>
              <a:rPr lang="en-US" kern="1200" dirty="0">
                <a:solidFill>
                  <a:schemeClr val="tx1"/>
                </a:solidFill>
                <a:effectLst/>
              </a:rPr>
              <a:t> has suggested that this site and Geshur were conquered and annexed along with Dan (2008: 34–38). </a:t>
            </a:r>
          </a:p>
          <a:p>
            <a:endParaRPr lang="en-US" b="1" kern="1200" dirty="0">
              <a:solidFill>
                <a:schemeClr val="tx1"/>
              </a:solidFill>
              <a:effectLst/>
            </a:endParaRPr>
          </a:p>
          <a:p>
            <a:r>
              <a:rPr lang="en-US" b="1" kern="1200" dirty="0">
                <a:solidFill>
                  <a:schemeClr val="tx1"/>
                </a:solidFill>
                <a:effectLst/>
              </a:rPr>
              <a:t>Reference:</a:t>
            </a:r>
            <a:br>
              <a:rPr lang="en-US" kern="1200" dirty="0">
                <a:solidFill>
                  <a:schemeClr val="tx1"/>
                </a:solidFill>
                <a:effectLst/>
              </a:rPr>
            </a:br>
            <a:r>
              <a:rPr lang="en-US" kern="1200" dirty="0">
                <a:solidFill>
                  <a:schemeClr val="tx1"/>
                </a:solidFill>
                <a:effectLst/>
              </a:rPr>
              <a:t>Arie, Eran.</a:t>
            </a:r>
          </a:p>
          <a:p>
            <a:pPr marL="687388" indent="-460375"/>
            <a:r>
              <a:rPr lang="en-US" kern="1200" dirty="0">
                <a:solidFill>
                  <a:schemeClr val="tx1"/>
                </a:solidFill>
                <a:effectLst/>
              </a:rPr>
              <a:t>2008	Reconsidering the Iron Age II Strata at Tel Dan: Archaeological and Historical Implications. </a:t>
            </a:r>
            <a:r>
              <a:rPr lang="en-US" i="1" kern="1200" dirty="0">
                <a:solidFill>
                  <a:schemeClr val="tx1"/>
                </a:solidFill>
                <a:effectLst/>
              </a:rPr>
              <a:t>Tel Aviv</a:t>
            </a:r>
            <a:r>
              <a:rPr lang="en-US" kern="1200" dirty="0">
                <a:solidFill>
                  <a:schemeClr val="tx1"/>
                </a:solidFill>
                <a:effectLst/>
              </a:rPr>
              <a:t> </a:t>
            </a:r>
            <a:r>
              <a:rPr lang="en-US" dirty="0"/>
              <a:t>35</a:t>
            </a:r>
            <a:r>
              <a:rPr lang="en-US" kern="1200" dirty="0">
                <a:solidFill>
                  <a:schemeClr val="tx1"/>
                </a:solidFill>
                <a:effectLst/>
              </a:rPr>
              <a:t>: 6–64.</a:t>
            </a:r>
            <a:br>
              <a:rPr lang="en-US" kern="1200" dirty="0">
                <a:solidFill>
                  <a:schemeClr val="tx1"/>
                </a:solidFill>
                <a:effectLst/>
              </a:rPr>
            </a:br>
            <a:endParaRPr lang="en-US" kern="1200" dirty="0">
              <a:solidFill>
                <a:schemeClr val="tx1"/>
              </a:solidFill>
              <a:effectLst/>
            </a:endParaRPr>
          </a:p>
          <a:p>
            <a:pPr marL="0" marR="0" indent="0" algn="l" defTabSz="914400" rtl="0" eaLnBrk="1" fontAlgn="auto" latinLnBrk="0" hangingPunct="1">
              <a:spcBef>
                <a:spcPts val="0"/>
              </a:spcBef>
              <a:spcAft>
                <a:spcPts val="0"/>
              </a:spcAft>
              <a:buClrTx/>
              <a:buSzTx/>
              <a:buFontTx/>
              <a:buNone/>
              <a:tabLst/>
              <a:defRPr/>
            </a:pPr>
            <a:r>
              <a:rPr lang="en-US" dirty="0"/>
              <a:t>tb040903201</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Abel-</a:t>
            </a:r>
            <a:r>
              <a:rPr lang="en-US" dirty="0" err="1">
                <a:ea typeface="ＭＳ Ｐゴシック" pitchFamily="34" charset="-128"/>
              </a:rPr>
              <a:t>beth</a:t>
            </a:r>
            <a:r>
              <a:rPr lang="en-US" dirty="0">
                <a:ea typeface="ＭＳ Ｐゴシック" pitchFamily="34" charset="-128"/>
              </a:rPr>
              <a:t>-</a:t>
            </a:r>
            <a:r>
              <a:rPr lang="en-US" dirty="0" err="1">
                <a:ea typeface="ＭＳ Ｐゴシック" pitchFamily="34" charset="-128"/>
              </a:rPr>
              <a:t>maacah</a:t>
            </a:r>
            <a:r>
              <a:rPr lang="en-US" dirty="0">
                <a:ea typeface="ＭＳ Ｐゴシック" pitchFamily="34" charset="-128"/>
              </a:rPr>
              <a:t> was an important city during the period of the Divided Monarchy. The elevated site watched over the northern approaches to Israel and consequently was destroyed in various attacks from the north. Dever suggests that Abel-beth-</a:t>
            </a:r>
            <a:r>
              <a:rPr lang="en-US" dirty="0" err="1">
                <a:ea typeface="ＭＳ Ｐゴシック" pitchFamily="34" charset="-128"/>
              </a:rPr>
              <a:t>maacah</a:t>
            </a:r>
            <a:r>
              <a:rPr lang="en-US" dirty="0">
                <a:ea typeface="ＭＳ Ｐゴシック" pitchFamily="34" charset="-128"/>
              </a:rPr>
              <a:t> became even more strategically important than Dan, Kadesh, and Hazor (1986: 221). Significant quantities of 8th century BC pottery were found at the site, especially in the upper city, which may have been the location of a large citadel.</a:t>
            </a:r>
          </a:p>
          <a:p>
            <a:pPr marL="0" indent="0" eaLnBrk="1" hangingPunct="1">
              <a:buFontTx/>
              <a:buNone/>
            </a:pPr>
            <a:endParaRPr lang="en-US" dirty="0">
              <a:ea typeface="ＭＳ Ｐゴシック" pitchFamily="34" charset="-128"/>
            </a:endParaRPr>
          </a:p>
          <a:p>
            <a:pPr marL="0" indent="0" eaLnBrk="1" hangingPunct="1">
              <a:buFontTx/>
              <a:buNone/>
            </a:pPr>
            <a:r>
              <a:rPr lang="en-US" b="1" dirty="0">
                <a:ea typeface="ＭＳ Ｐゴシック" pitchFamily="34" charset="-128"/>
              </a:rPr>
              <a:t>Reference:</a:t>
            </a:r>
          </a:p>
          <a:p>
            <a:pPr marL="685800" indent="-685800">
              <a:tabLst>
                <a:tab pos="228600" algn="l"/>
                <a:tab pos="685800" algn="l"/>
              </a:tabLst>
            </a:pPr>
            <a:r>
              <a:rPr lang="en-US" sz="1200" dirty="0">
                <a:ea typeface="ＭＳ Ｐゴシック" pitchFamily="34" charset="-128"/>
              </a:rPr>
              <a:t>Dever, William G.</a:t>
            </a:r>
          </a:p>
          <a:p>
            <a:pPr marL="685800" indent="-457200">
              <a:tabLst>
                <a:tab pos="685800" algn="l"/>
              </a:tabLst>
            </a:pPr>
            <a:r>
              <a:rPr lang="en-US" sz="1200" dirty="0">
                <a:ea typeface="ＭＳ Ｐゴシック" pitchFamily="34" charset="-128"/>
              </a:rPr>
              <a:t>1986	’Abel-</a:t>
            </a:r>
            <a:r>
              <a:rPr lang="en-US" sz="1200" dirty="0" err="1">
                <a:ea typeface="ＭＳ Ｐゴシック" pitchFamily="34" charset="-128"/>
              </a:rPr>
              <a:t>beth</a:t>
            </a:r>
            <a:r>
              <a:rPr lang="en-US" sz="1200" dirty="0">
                <a:ea typeface="ＭＳ Ｐゴシック" pitchFamily="34" charset="-128"/>
              </a:rPr>
              <a:t>-</a:t>
            </a:r>
            <a:r>
              <a:rPr lang="en-US" sz="1200" dirty="0" err="1">
                <a:ea typeface="ＭＳ Ｐゴシック" pitchFamily="34" charset="-128"/>
              </a:rPr>
              <a:t>ma‘acah</a:t>
            </a:r>
            <a:r>
              <a:rPr lang="en-US" sz="1200" dirty="0">
                <a:ea typeface="ＭＳ Ｐゴシック" pitchFamily="34" charset="-128"/>
              </a:rPr>
              <a:t>: Northern Gateway of Ancient Israel. Pp. 207–22 in </a:t>
            </a:r>
            <a:r>
              <a:rPr lang="en-US" sz="1200" i="1" dirty="0">
                <a:ea typeface="ＭＳ Ｐゴシック" pitchFamily="34" charset="-128"/>
              </a:rPr>
              <a:t>The Archaeology of Jordan and Other Studies</a:t>
            </a:r>
            <a:r>
              <a:rPr lang="en-US" sz="1200" dirty="0">
                <a:ea typeface="ＭＳ Ｐゴシック" pitchFamily="34" charset="-128"/>
              </a:rPr>
              <a:t>, eds. L. T. </a:t>
            </a:r>
            <a:r>
              <a:rPr lang="en-US" sz="1200" dirty="0" err="1">
                <a:ea typeface="ＭＳ Ｐゴシック" pitchFamily="34" charset="-128"/>
              </a:rPr>
              <a:t>Geraty</a:t>
            </a:r>
            <a:r>
              <a:rPr lang="en-US" sz="1200" dirty="0">
                <a:ea typeface="ＭＳ Ｐゴシック" pitchFamily="34" charset="-128"/>
              </a:rPr>
              <a:t> and L. G. Herr. Berrien Springs, MI: Andrews University.</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tb062900201</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Abel-</a:t>
            </a:r>
            <a:r>
              <a:rPr lang="en-US" dirty="0" err="1"/>
              <a:t>beth</a:t>
            </a:r>
            <a:r>
              <a:rPr lang="en-US" dirty="0"/>
              <a:t>-</a:t>
            </a:r>
            <a:r>
              <a:rPr lang="en-US" dirty="0" err="1"/>
              <a:t>maacah</a:t>
            </a:r>
            <a:r>
              <a:rPr lang="en-US" dirty="0"/>
              <a:t> is the long brown hill at the bottom of the valley; it is surrounded by green fields.</a:t>
            </a:r>
          </a:p>
          <a:p>
            <a:pPr marL="0" indent="0" eaLnBrk="1" hangingPunct="1">
              <a:buFontTx/>
              <a:buNone/>
            </a:pPr>
            <a:endParaRPr lang="en-US" dirty="0"/>
          </a:p>
          <a:p>
            <a:pPr marL="0" indent="0" eaLnBrk="1" hangingPunct="1">
              <a:buFontTx/>
              <a:buNone/>
            </a:pPr>
            <a:r>
              <a:rPr lang="en-US" dirty="0"/>
              <a:t>adr08070895011</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3877498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Unless Nahash of 2 Samuel 10:2 was a later</a:t>
            </a:r>
            <a:r>
              <a:rPr lang="en-US" b="0" baseline="0" dirty="0"/>
              <a:t> successor </a:t>
            </a:r>
            <a:r>
              <a:rPr lang="en-US" b="0" dirty="0"/>
              <a:t>Nahash of 1 Samuel 11:1-12 (cf. 12:12;</a:t>
            </a:r>
            <a:r>
              <a:rPr lang="en-US" b="0" baseline="0" dirty="0"/>
              <a:t> and also </a:t>
            </a:r>
            <a:r>
              <a:rPr lang="en-US" sz="1200" b="0" i="0" u="none" strike="noStrike" kern="1200" baseline="0" dirty="0">
                <a:solidFill>
                  <a:schemeClr val="tx1"/>
                </a:solidFill>
                <a:latin typeface="+mn-lt"/>
                <a:ea typeface="+mn-ea"/>
                <a:cs typeface="+mn-cs"/>
              </a:rPr>
              <a:t>4QSam</a:t>
            </a:r>
            <a:r>
              <a:rPr lang="en-US" sz="1200" b="0" i="0" u="none" strike="noStrike" kern="1200" baseline="30000" dirty="0">
                <a:solidFill>
                  <a:schemeClr val="tx1"/>
                </a:solidFill>
                <a:latin typeface="+mn-lt"/>
                <a:ea typeface="+mn-ea"/>
                <a:cs typeface="+mn-cs"/>
              </a:rPr>
              <a:t>a</a:t>
            </a:r>
            <a:r>
              <a:rPr lang="en-US" sz="1200" b="0" i="0" u="none" strike="noStrike" kern="1200" baseline="0" dirty="0">
                <a:solidFill>
                  <a:schemeClr val="tx1"/>
                </a:solidFill>
                <a:latin typeface="+mn-lt"/>
                <a:ea typeface="+mn-ea"/>
                <a:cs typeface="+mn-cs"/>
              </a:rPr>
              <a:t> and witnessed to by Josephus, </a:t>
            </a:r>
            <a:r>
              <a:rPr lang="en-US" sz="1200" b="0" i="1" u="none" strike="noStrike" kern="1200" baseline="0" dirty="0">
                <a:solidFill>
                  <a:schemeClr val="tx1"/>
                </a:solidFill>
                <a:latin typeface="+mn-lt"/>
                <a:ea typeface="+mn-ea"/>
                <a:cs typeface="+mn-cs"/>
              </a:rPr>
              <a:t>Ant</a:t>
            </a:r>
            <a:r>
              <a:rPr lang="en-US" sz="1200" b="0" i="0" u="none" strike="noStrike" kern="1200" baseline="0" dirty="0">
                <a:solidFill>
                  <a:schemeClr val="tx1"/>
                </a:solidFill>
                <a:latin typeface="+mn-lt"/>
                <a:ea typeface="+mn-ea"/>
                <a:cs typeface="+mn-cs"/>
              </a:rPr>
              <a:t> 6.5.1 §68–71), it seems that Nahash </a:t>
            </a:r>
            <a:r>
              <a:rPr lang="en-US" b="0" dirty="0"/>
              <a:t>reigned</a:t>
            </a:r>
            <a:r>
              <a:rPr lang="en-US" b="0" baseline="0" dirty="0"/>
              <a:t> during the entire reign of Saul and the initial part of the reign of David. David had a good relationship with Nahash probably as a result of their shared negative feelings for Saul. </a:t>
            </a:r>
            <a:r>
              <a:rPr lang="en-US" dirty="0" err="1"/>
              <a:t>Yerah</a:t>
            </a:r>
            <a:r>
              <a:rPr lang="en-US" dirty="0"/>
              <a:t> Azar, pictured here, was a king of Ammon during the 8th century</a:t>
            </a:r>
            <a:r>
              <a:rPr lang="en-US" baseline="0" dirty="0"/>
              <a:t> BC. </a:t>
            </a:r>
            <a:r>
              <a:rPr lang="en-US" dirty="0"/>
              <a:t>This statue was photographed at the Amman Museum.</a:t>
            </a:r>
          </a:p>
          <a:p>
            <a:endParaRPr lang="en-US" dirty="0"/>
          </a:p>
          <a:p>
            <a:r>
              <a:rPr lang="en-US" dirty="0"/>
              <a:t>tb060303083</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39383514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Tob</a:t>
            </a:r>
            <a:r>
              <a:rPr lang="en-US" baseline="0" dirty="0"/>
              <a:t> was probably located in eastern Bashan (modern southern Syria). The terrain is relatively flat and fertile; an interesting feature is the presence of numerous ancient cinder cones, some of which are visible on the horizon of this photo.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tbs113300011</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42105848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aerial</a:t>
            </a:r>
            <a:r>
              <a:rPr lang="en-US" sz="1200" baseline="0" dirty="0"/>
              <a:t> view shows the fertile area that was the approximate location of ancient </a:t>
            </a:r>
            <a:r>
              <a:rPr lang="en-US" sz="1200" baseline="0" dirty="0" err="1"/>
              <a:t>Tob</a:t>
            </a:r>
            <a:r>
              <a:rPr lang="en-US" sz="1200" baseline="0" dirty="0"/>
              <a:t>.</a:t>
            </a:r>
            <a:endParaRPr lang="en-US" sz="1200" dirty="0"/>
          </a:p>
          <a:p>
            <a:endParaRPr lang="en-US" sz="1200" dirty="0"/>
          </a:p>
          <a:p>
            <a:r>
              <a:rPr lang="en-US" sz="1200" dirty="0"/>
              <a:t>ws040416837</a:t>
            </a:r>
            <a:endParaRPr lang="en-US" dirty="0"/>
          </a:p>
        </p:txBody>
      </p:sp>
    </p:spTree>
    <p:extLst>
      <p:ext uri="{BB962C8B-B14F-4D97-AF65-F5344CB8AC3E}">
        <p14:creationId xmlns:p14="http://schemas.microsoft.com/office/powerpoint/2010/main" val="17344420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Tob</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11:3, 5; 2 Sam 10:6, 8) is usually related to the ruin of </a:t>
            </a:r>
            <a:r>
              <a:rPr lang="en-US" sz="1200" b="0" kern="1200" dirty="0">
                <a:solidFill>
                  <a:schemeClr val="tx1"/>
                </a:solidFill>
                <a:effectLst/>
                <a:latin typeface="+mn-lt"/>
                <a:ea typeface="+mn-ea"/>
                <a:cs typeface="+mn-cs"/>
              </a:rPr>
              <a:t>eṭ-</a:t>
            </a:r>
            <a:r>
              <a:rPr lang="en-US" sz="1200" b="0" kern="1200" dirty="0" err="1">
                <a:solidFill>
                  <a:schemeClr val="tx1"/>
                </a:solidFill>
                <a:effectLst/>
                <a:latin typeface="+mn-lt"/>
                <a:ea typeface="+mn-ea"/>
                <a:cs typeface="+mn-cs"/>
              </a:rPr>
              <a:t>Ṭayibeh</a:t>
            </a:r>
            <a:r>
              <a:rPr lang="en-US" sz="1200" b="0" kern="1200" dirty="0">
                <a:solidFill>
                  <a:schemeClr val="tx1"/>
                </a:solidFill>
                <a:effectLst/>
                <a:latin typeface="+mn-lt"/>
                <a:ea typeface="+mn-ea"/>
                <a:cs typeface="+mn-cs"/>
              </a:rPr>
              <a:t> (Abel 1938: 10), which is located southeast of Ashtaroth (Tell </a:t>
            </a:r>
            <a:r>
              <a:rPr lang="en-US" sz="1200" b="0" kern="1200" dirty="0" err="1">
                <a:solidFill>
                  <a:schemeClr val="tx1"/>
                </a:solidFill>
                <a:effectLst/>
                <a:latin typeface="+mn-lt"/>
                <a:ea typeface="+mn-ea"/>
                <a:cs typeface="+mn-cs"/>
              </a:rPr>
              <a:t>ʿAshtarah</a:t>
            </a:r>
            <a:r>
              <a:rPr lang="en-US" sz="1200" b="0" kern="1200" dirty="0">
                <a:solidFill>
                  <a:schemeClr val="tx1"/>
                </a:solidFill>
                <a:effectLst/>
                <a:latin typeface="+mn-lt"/>
                <a:ea typeface="+mn-ea"/>
                <a:cs typeface="+mn-cs"/>
              </a:rPr>
              <a:t>) and </a:t>
            </a:r>
            <a:r>
              <a:rPr lang="en-US" sz="1200" b="0" kern="1200" dirty="0" err="1">
                <a:solidFill>
                  <a:schemeClr val="tx1"/>
                </a:solidFill>
                <a:effectLst/>
                <a:latin typeface="+mn-lt"/>
                <a:ea typeface="+mn-ea"/>
                <a:cs typeface="+mn-cs"/>
              </a:rPr>
              <a:t>Edrei</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Derʿa</a:t>
            </a:r>
            <a:r>
              <a:rPr lang="en-US" sz="1200" b="0" kern="1200" dirty="0">
                <a:solidFill>
                  <a:schemeClr val="tx1"/>
                </a:solidFill>
                <a:effectLst/>
                <a:latin typeface="+mn-lt"/>
                <a:ea typeface="+mn-ea"/>
                <a:cs typeface="+mn-cs"/>
              </a:rPr>
              <a:t>) in modern Syria (</a:t>
            </a:r>
            <a:r>
              <a:rPr lang="en-US" sz="1200" b="0" kern="1200" dirty="0" err="1">
                <a:solidFill>
                  <a:schemeClr val="tx1"/>
                </a:solidFill>
                <a:effectLst/>
                <a:latin typeface="+mn-lt"/>
                <a:ea typeface="+mn-ea"/>
                <a:cs typeface="+mn-cs"/>
              </a:rPr>
              <a:t>Redditt</a:t>
            </a:r>
            <a:r>
              <a:rPr lang="en-US" sz="1200" b="0" kern="1200" dirty="0">
                <a:solidFill>
                  <a:schemeClr val="tx1"/>
                </a:solidFill>
                <a:effectLst/>
                <a:latin typeface="+mn-lt"/>
                <a:ea typeface="+mn-ea"/>
                <a:cs typeface="+mn-cs"/>
              </a:rPr>
              <a:t> 1992: 583). </a:t>
            </a:r>
            <a:r>
              <a:rPr lang="en-US" sz="1200" b="0" kern="1200" dirty="0" err="1">
                <a:solidFill>
                  <a:schemeClr val="tx1"/>
                </a:solidFill>
                <a:effectLst/>
                <a:latin typeface="+mn-lt"/>
                <a:ea typeface="+mn-ea"/>
                <a:cs typeface="+mn-cs"/>
              </a:rPr>
              <a:t>Tob</a:t>
            </a:r>
            <a:r>
              <a:rPr lang="en-US" sz="1200" b="0" kern="1200" dirty="0">
                <a:solidFill>
                  <a:schemeClr val="tx1"/>
                </a:solidFill>
                <a:effectLst/>
                <a:latin typeface="+mn-lt"/>
                <a:ea typeface="+mn-ea"/>
                <a:cs typeface="+mn-cs"/>
              </a:rPr>
              <a:t> is mentioned in the conquest list of Thutmose III at Karnak (no. 22) where it appears in close proximity to Ashtaroth (no. 28) and </a:t>
            </a:r>
            <a:r>
              <a:rPr lang="en-US" sz="1200" b="0" kern="1200" dirty="0" err="1">
                <a:solidFill>
                  <a:schemeClr val="tx1"/>
                </a:solidFill>
                <a:effectLst/>
                <a:latin typeface="+mn-lt"/>
                <a:ea typeface="+mn-ea"/>
                <a:cs typeface="+mn-cs"/>
              </a:rPr>
              <a:t>Kanawat</a:t>
            </a:r>
            <a:r>
              <a:rPr lang="en-US" sz="1200" b="0" kern="1200" dirty="0">
                <a:solidFill>
                  <a:schemeClr val="tx1"/>
                </a:solidFill>
                <a:effectLst/>
                <a:latin typeface="+mn-lt"/>
                <a:ea typeface="+mn-ea"/>
                <a:cs typeface="+mn-cs"/>
              </a:rPr>
              <a:t> (no. 26) (Rainey and Notley 2006: 72, 140). </a:t>
            </a:r>
          </a:p>
          <a:p>
            <a:endParaRPr lang="en-US" sz="1200" b="0" kern="1200" dirty="0">
              <a:solidFill>
                <a:schemeClr val="tx1"/>
              </a:solidFill>
              <a:effectLst/>
              <a:latin typeface="+mn-lt"/>
              <a:ea typeface="+mn-ea"/>
              <a:cs typeface="+mn-cs"/>
            </a:endParaRPr>
          </a:p>
          <a:p>
            <a:r>
              <a:rPr lang="en-US" sz="1200" b="0" kern="1200" dirty="0" err="1">
                <a:solidFill>
                  <a:schemeClr val="tx1"/>
                </a:solidFill>
                <a:effectLst/>
                <a:latin typeface="+mn-lt"/>
                <a:ea typeface="+mn-ea"/>
                <a:cs typeface="+mn-cs"/>
              </a:rPr>
              <a:t>Tob</a:t>
            </a:r>
            <a:r>
              <a:rPr lang="en-US" sz="1200" b="0" kern="1200" dirty="0">
                <a:solidFill>
                  <a:schemeClr val="tx1"/>
                </a:solidFill>
                <a:effectLst/>
                <a:latin typeface="+mn-lt"/>
                <a:ea typeface="+mn-ea"/>
                <a:cs typeface="+mn-cs"/>
              </a:rPr>
              <a:t> also appears in the Amarna letters. El-Amarna Letter 205 (EA 205) begins, “</a:t>
            </a:r>
            <a:r>
              <a:rPr lang="en-US" b="0" dirty="0"/>
              <a:t>Say to the king, my lord: Message of the ruler of </a:t>
            </a:r>
            <a:r>
              <a:rPr lang="en-US" b="0" dirty="0" err="1"/>
              <a:t>Tubu</a:t>
            </a:r>
            <a:r>
              <a:rPr lang="en-US" b="0" dirty="0"/>
              <a:t> [</a:t>
            </a:r>
            <a:r>
              <a:rPr lang="en-US" b="0" dirty="0" err="1"/>
              <a:t>Tob</a:t>
            </a:r>
            <a:r>
              <a:rPr lang="en-US" b="0" dirty="0"/>
              <a:t>], your servant. I fall at the feet of the king . . .” (</a:t>
            </a:r>
            <a:r>
              <a:rPr lang="en-US" sz="1200" b="0" kern="1200" dirty="0" err="1">
                <a:solidFill>
                  <a:schemeClr val="tx1"/>
                </a:solidFill>
                <a:effectLst/>
                <a:latin typeface="+mn-lt"/>
                <a:ea typeface="+mn-ea"/>
                <a:cs typeface="+mn-cs"/>
              </a:rPr>
              <a:t>Ahituv</a:t>
            </a:r>
            <a:r>
              <a:rPr lang="en-US" sz="1200" b="0" kern="1200" dirty="0">
                <a:solidFill>
                  <a:schemeClr val="tx1"/>
                </a:solidFill>
                <a:effectLst/>
                <a:latin typeface="+mn-lt"/>
                <a:ea typeface="+mn-ea"/>
                <a:cs typeface="+mn-cs"/>
              </a:rPr>
              <a:t> 1986: 190–91). The relationship to the Tobiad Jews of the Second Temple period (cf. 1 </a:t>
            </a:r>
            <a:r>
              <a:rPr lang="en-US" sz="1200" b="0" kern="1200" dirty="0" err="1">
                <a:solidFill>
                  <a:schemeClr val="tx1"/>
                </a:solidFill>
                <a:effectLst/>
                <a:latin typeface="+mn-lt"/>
                <a:ea typeface="+mn-ea"/>
                <a:cs typeface="+mn-cs"/>
              </a:rPr>
              <a:t>Macc</a:t>
            </a:r>
            <a:r>
              <a:rPr lang="en-US" sz="1200" b="0" kern="1200" dirty="0">
                <a:solidFill>
                  <a:schemeClr val="tx1"/>
                </a:solidFill>
                <a:effectLst/>
                <a:latin typeface="+mn-lt"/>
                <a:ea typeface="+mn-ea"/>
                <a:cs typeface="+mn-cs"/>
              </a:rPr>
              <a:t> 5:13 ff.) to the land of </a:t>
            </a:r>
            <a:r>
              <a:rPr lang="en-US" sz="1200" b="0" kern="1200" dirty="0" err="1">
                <a:solidFill>
                  <a:schemeClr val="tx1"/>
                </a:solidFill>
                <a:effectLst/>
                <a:latin typeface="+mn-lt"/>
                <a:ea typeface="+mn-ea"/>
                <a:cs typeface="+mn-cs"/>
              </a:rPr>
              <a:t>Tob</a:t>
            </a:r>
            <a:r>
              <a:rPr lang="en-US" sz="1200" b="0" kern="1200" dirty="0">
                <a:solidFill>
                  <a:schemeClr val="tx1"/>
                </a:solidFill>
                <a:effectLst/>
                <a:latin typeface="+mn-lt"/>
                <a:ea typeface="+mn-ea"/>
                <a:cs typeface="+mn-cs"/>
              </a:rPr>
              <a:t> in Judges 11:3-5 and 2 Samuel 10:6-8 is unclear.</a:t>
            </a:r>
          </a:p>
          <a:p>
            <a:r>
              <a:rPr lang="en-US" sz="1200" b="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r>
              <a:rPr lang="en-US" dirty="0"/>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Abel, F. M.</a:t>
            </a:r>
          </a:p>
          <a:p>
            <a:pPr marL="685800" indent="-457200">
              <a:tabLst>
                <a:tab pos="685800" algn="l"/>
              </a:tabLst>
            </a:pPr>
            <a:r>
              <a:rPr lang="en-US" sz="1200" kern="1200" dirty="0">
                <a:solidFill>
                  <a:schemeClr val="tx1"/>
                </a:solidFill>
                <a:effectLst/>
                <a:latin typeface="+mn-lt"/>
                <a:ea typeface="+mn-ea"/>
                <a:cs typeface="+mn-cs"/>
              </a:rPr>
              <a:t>1938	</a:t>
            </a:r>
            <a:r>
              <a:rPr lang="en-US" sz="1200" i="1" kern="1200" dirty="0">
                <a:solidFill>
                  <a:schemeClr val="tx1"/>
                </a:solidFill>
                <a:effectLst/>
                <a:latin typeface="+mn-lt"/>
                <a:ea typeface="+mn-ea"/>
                <a:cs typeface="+mn-cs"/>
              </a:rPr>
              <a:t>Geographic de la Palestine</a:t>
            </a:r>
            <a:r>
              <a:rPr lang="en-US" dirty="0"/>
              <a:t> vol. 2.</a:t>
            </a:r>
            <a:r>
              <a:rPr lang="en-US" sz="1200" kern="1200" dirty="0">
                <a:solidFill>
                  <a:schemeClr val="tx1"/>
                </a:solidFill>
                <a:effectLst/>
                <a:latin typeface="+mn-lt"/>
                <a:ea typeface="+mn-ea"/>
                <a:cs typeface="+mn-cs"/>
              </a:rPr>
              <a:t> Paris: </a:t>
            </a:r>
            <a:r>
              <a:rPr lang="en-US" sz="1200" kern="1200" dirty="0" err="1">
                <a:solidFill>
                  <a:schemeClr val="tx1"/>
                </a:solidFill>
                <a:effectLst/>
                <a:latin typeface="+mn-lt"/>
                <a:ea typeface="+mn-ea"/>
                <a:cs typeface="+mn-cs"/>
              </a:rPr>
              <a:t>Librairie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Lecoffre</a:t>
            </a:r>
            <a:r>
              <a:rPr lang="en-US" sz="1200" kern="1200" dirty="0">
                <a:solidFill>
                  <a:schemeClr val="tx1"/>
                </a:solidFill>
                <a:effectLst/>
                <a:latin typeface="+mn-lt"/>
                <a:ea typeface="+mn-ea"/>
                <a:cs typeface="+mn-cs"/>
              </a:rPr>
              <a:t>, J. </a:t>
            </a:r>
            <a:r>
              <a:rPr lang="en-US" sz="1200" kern="1200" dirty="0" err="1">
                <a:solidFill>
                  <a:schemeClr val="tx1"/>
                </a:solidFill>
                <a:effectLst/>
                <a:latin typeface="+mn-lt"/>
                <a:ea typeface="+mn-ea"/>
                <a:cs typeface="+mn-cs"/>
              </a:rPr>
              <a:t>Gabalda</a:t>
            </a:r>
            <a:r>
              <a:rPr lang="en-US" sz="1200" kern="1200" dirty="0">
                <a:solidFill>
                  <a:schemeClr val="tx1"/>
                </a:solidFill>
                <a:effectLst/>
                <a:latin typeface="+mn-lt"/>
                <a:ea typeface="+mn-ea"/>
                <a:cs typeface="+mn-cs"/>
              </a:rPr>
              <a:t>.</a:t>
            </a:r>
          </a:p>
          <a:p>
            <a:r>
              <a:rPr lang="en-US" dirty="0" err="1"/>
              <a:t>Ahituv</a:t>
            </a:r>
            <a:r>
              <a:rPr lang="en-US" dirty="0"/>
              <a:t>, S.</a:t>
            </a:r>
          </a:p>
          <a:p>
            <a:pPr marL="685800" indent="-457200">
              <a:tabLst>
                <a:tab pos="685800" algn="l"/>
              </a:tabLst>
            </a:pPr>
            <a:r>
              <a:rPr lang="en-US" dirty="0"/>
              <a:t>1984	</a:t>
            </a:r>
            <a:r>
              <a:rPr lang="en-US" i="1" dirty="0"/>
              <a:t>Canaanite </a:t>
            </a:r>
            <a:r>
              <a:rPr lang="en-US" i="1" dirty="0" err="1"/>
              <a:t>Toponyms</a:t>
            </a:r>
            <a:r>
              <a:rPr lang="en-US" i="1" dirty="0"/>
              <a:t> in Ancient Egyptian Documents</a:t>
            </a:r>
            <a:r>
              <a:rPr lang="en-US" dirty="0"/>
              <a:t>. Jerusalem: </a:t>
            </a:r>
            <a:r>
              <a:rPr lang="en-US" dirty="0" err="1"/>
              <a:t>Magnes</a:t>
            </a:r>
            <a:r>
              <a:rPr lang="en-US" dirty="0"/>
              <a:t> Press.</a:t>
            </a:r>
          </a:p>
          <a:p>
            <a:r>
              <a:rPr lang="en-US" dirty="0"/>
              <a:t>Rainey, A. F., and Notley, S. </a:t>
            </a:r>
          </a:p>
          <a:p>
            <a:pPr marL="685800" indent="-457200">
              <a:tabLst>
                <a:tab pos="685800" algn="l"/>
              </a:tabLst>
            </a:pPr>
            <a:r>
              <a:rPr lang="en-US" dirty="0"/>
              <a:t>2006	</a:t>
            </a:r>
            <a:r>
              <a:rPr lang="en-US" i="1" dirty="0"/>
              <a:t>The Sacred Bridge: Carta’s Atlas of the Biblical World</a:t>
            </a:r>
            <a:r>
              <a:rPr lang="en-US" dirty="0"/>
              <a:t>. Jerusalem: Carta.</a:t>
            </a:r>
          </a:p>
          <a:p>
            <a:r>
              <a:rPr lang="en-US" sz="1200" kern="1200" dirty="0" err="1">
                <a:solidFill>
                  <a:schemeClr val="tx1"/>
                </a:solidFill>
                <a:effectLst/>
                <a:latin typeface="+mn-lt"/>
                <a:ea typeface="+mn-ea"/>
                <a:cs typeface="+mn-cs"/>
              </a:rPr>
              <a:t>Redditt</a:t>
            </a:r>
            <a:r>
              <a:rPr lang="en-US" sz="1200" kern="1200" dirty="0">
                <a:solidFill>
                  <a:schemeClr val="tx1"/>
                </a:solidFill>
                <a:effectLst/>
                <a:latin typeface="+mn-lt"/>
                <a:ea typeface="+mn-ea"/>
                <a:cs typeface="+mn-cs"/>
              </a:rPr>
              <a:t>, P. J.</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Tob</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Anchor Bible Dictionary </a:t>
            </a:r>
            <a:r>
              <a:rPr lang="en-US" sz="1200" kern="1200" dirty="0">
                <a:solidFill>
                  <a:schemeClr val="tx1"/>
                </a:solidFill>
                <a:effectLst/>
                <a:latin typeface="+mn-lt"/>
                <a:ea typeface="+mn-ea"/>
                <a:cs typeface="+mn-cs"/>
              </a:rPr>
              <a:t>vol. 6, ed. D. N. Freedman. New York: Doubleday.</a:t>
            </a:r>
            <a:br>
              <a:rPr lang="en-US" sz="1200" kern="1200" dirty="0">
                <a:solidFill>
                  <a:schemeClr val="tx1"/>
                </a:solidFill>
                <a:effectLst/>
                <a:latin typeface="+mn-lt"/>
                <a:ea typeface="+mn-ea"/>
                <a:cs typeface="+mn-cs"/>
              </a:rPr>
            </a:br>
            <a:endParaRPr lang="tr-TR" dirty="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arm190011t</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8788161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The Chronicler’s account indicates</a:t>
            </a:r>
            <a:r>
              <a:rPr lang="en-US" baseline="0" dirty="0"/>
              <a:t> (1 Chr 19:7) indicates that the Aramean force gathered together at Medeba (either the town or more likely in the plain of Medeba) and the Ammonites joined with them and in the city of Rabbah itself. The two sites are located about 20 miles (32 km) apart. </a:t>
            </a:r>
            <a:r>
              <a:rPr lang="en-US" dirty="0"/>
              <a:t>This map comes from the Survey of Western Palestine, published in 1880 by the Palestine Exploration Fund; a digital version of the 26-map set is available from BiblePlaces.com.</a:t>
            </a:r>
            <a:r>
              <a:rPr lang="en-US" baseline="0" dirty="0"/>
              <a:t> See the next slide for labels. </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err="1"/>
              <a:t>swpeast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The Chronicler’s account indicates</a:t>
            </a:r>
            <a:r>
              <a:rPr lang="en-US" baseline="0" dirty="0"/>
              <a:t> (1 Chr 19:7) indicates that the Aramean force gathered together at Medeba (either the town or more likely in the plain of Medeba) and the Ammonites joined with them and in the city of Rabbah itself. The two sites are located about 20 miles (32 km) apart. </a:t>
            </a:r>
            <a:r>
              <a:rPr lang="en-US" dirty="0"/>
              <a:t>This map comes from the Survey of Western Palestine, published in 1880 by the Palestine Exploration Fund; a digital version of the 26-map set is available from BiblePlaces.com.</a:t>
            </a:r>
            <a:r>
              <a:rPr lang="en-US" baseline="0" dirty="0"/>
              <a:t> </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err="1"/>
              <a:t>swpeast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baseline="0" dirty="0">
                <a:solidFill>
                  <a:schemeClr val="tx1"/>
                </a:solidFill>
                <a:latin typeface="+mn-lt"/>
                <a:ea typeface="+mn-ea"/>
                <a:cs typeface="+mn-cs"/>
              </a:rPr>
              <a:t>The Medeba Plateau is a broad plain in the area of Medeba. Tell Jalul, from which this photo was taken, is located about 3.5 miles (6 km) east of Medeba. This photo looks north, toward Rabbath Ammon (modern Amman). This area is mentioned in the parallel narrative in 1 Chronicles: “When the children of Ammon saw that they had made themselves odious to David, Hanun and the children of Ammon sent a thousand talents of silver to hire them chariots and horsemen out of Mesopotamia, and out of Aram-</a:t>
            </a:r>
            <a:r>
              <a:rPr lang="en-US" sz="1200" b="0" i="0" u="none" strike="noStrike" kern="1200" baseline="0" dirty="0" err="1">
                <a:solidFill>
                  <a:schemeClr val="tx1"/>
                </a:solidFill>
                <a:latin typeface="+mn-lt"/>
                <a:ea typeface="+mn-ea"/>
                <a:cs typeface="+mn-cs"/>
              </a:rPr>
              <a:t>maacah</a:t>
            </a:r>
            <a:r>
              <a:rPr lang="en-US" sz="1200" b="0" i="0" u="none" strike="noStrike" kern="1200" baseline="0" dirty="0">
                <a:solidFill>
                  <a:schemeClr val="tx1"/>
                </a:solidFill>
                <a:latin typeface="+mn-lt"/>
                <a:ea typeface="+mn-ea"/>
                <a:cs typeface="+mn-cs"/>
              </a:rPr>
              <a:t>, and out of Zobah. So they hired them thirty and two thousand chariots, and the king of Maacah and his people, </a:t>
            </a:r>
            <a:r>
              <a:rPr lang="en-US" sz="1200" b="1" i="0" u="none" strike="noStrike" kern="1200" baseline="0" dirty="0">
                <a:solidFill>
                  <a:schemeClr val="tx1"/>
                </a:solidFill>
                <a:latin typeface="+mn-lt"/>
                <a:ea typeface="+mn-ea"/>
                <a:cs typeface="+mn-cs"/>
              </a:rPr>
              <a:t>who came and encamped before Medeba</a:t>
            </a:r>
            <a:r>
              <a:rPr lang="en-US" sz="1200" b="0" i="0" u="none" strike="noStrike" kern="1200" baseline="0" dirty="0">
                <a:solidFill>
                  <a:schemeClr val="tx1"/>
                </a:solidFill>
                <a:latin typeface="+mn-lt"/>
                <a:ea typeface="+mn-ea"/>
                <a:cs typeface="+mn-cs"/>
              </a:rPr>
              <a:t>. And the children of Ammon gathered themselves together from their cities, and came to battle. And when David heard of it, he sent </a:t>
            </a:r>
            <a:r>
              <a:rPr lang="en-US" sz="1200" b="0" i="0" u="none" strike="noStrike" kern="1200" baseline="0" dirty="0" err="1">
                <a:solidFill>
                  <a:schemeClr val="tx1"/>
                </a:solidFill>
                <a:latin typeface="+mn-lt"/>
                <a:ea typeface="+mn-ea"/>
                <a:cs typeface="+mn-cs"/>
              </a:rPr>
              <a:t>Joab</a:t>
            </a:r>
            <a:r>
              <a:rPr lang="en-US" sz="1200" b="0" i="0" u="none" strike="noStrike" kern="1200" baseline="0" dirty="0">
                <a:solidFill>
                  <a:schemeClr val="tx1"/>
                </a:solidFill>
                <a:latin typeface="+mn-lt"/>
                <a:ea typeface="+mn-ea"/>
                <a:cs typeface="+mn-cs"/>
              </a:rPr>
              <a:t>, and all the host of the mighty men. And the children of Ammon came out, and put the battle in array at the gate of the city: and the kings that were come were by themselves in the field” </a:t>
            </a:r>
            <a:r>
              <a:rPr lang="fr-FR" sz="1200" b="0" i="0" u="none" strike="noStrike" kern="1200" baseline="0" dirty="0">
                <a:solidFill>
                  <a:schemeClr val="tx1"/>
                </a:solidFill>
                <a:latin typeface="+mn-lt"/>
                <a:ea typeface="+mn-ea"/>
                <a:cs typeface="+mn-cs"/>
              </a:rPr>
              <a:t>(1 Chr 19:6-9, ASV).</a:t>
            </a: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tb061204373</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Together with Heshbon and Dibon, Medeba is mentioned in an Israelite victory ballad which taunts the Amorites (</a:t>
            </a:r>
            <a:r>
              <a:rPr lang="en-US" dirty="0" err="1">
                <a:ea typeface="ＭＳ Ｐゴシック" pitchFamily="34" charset="-128"/>
              </a:rPr>
              <a:t>Num</a:t>
            </a:r>
            <a:r>
              <a:rPr lang="en-US" dirty="0">
                <a:ea typeface="ＭＳ Ｐゴシック" pitchFamily="34" charset="-128"/>
              </a:rPr>
              <a:t> 21:27-30). After Moses captured the region from Sihon, Reuben settled in Medeba (Josh 13:9-16), although the Israelites had clearly been pushed from this city by</a:t>
            </a:r>
            <a:r>
              <a:rPr lang="en-US" baseline="0" dirty="0">
                <a:ea typeface="ＭＳ Ｐゴシック" pitchFamily="34" charset="-128"/>
              </a:rPr>
              <a:t> the time of David</a:t>
            </a:r>
            <a:r>
              <a:rPr lang="en-US" dirty="0">
                <a:ea typeface="ＭＳ Ｐゴシック" pitchFamily="34" charset="-128"/>
              </a:rPr>
              <a:t>. David’s army defeated an Ammonite-Aramean coalition at Medeba (1 Chr 19:7ff.), but the victory was not permanent. According to the Mesha Stele, lines 7–8: “Omri had taken possession of the land of Medeba. And he dwelt in it in his days and the </a:t>
            </a:r>
            <a:r>
              <a:rPr lang="en-US" i="1" dirty="0">
                <a:ea typeface="ＭＳ Ｐゴシック" pitchFamily="34" charset="-128"/>
              </a:rPr>
              <a:t>sum</a:t>
            </a:r>
            <a:r>
              <a:rPr lang="en-US" dirty="0">
                <a:ea typeface="ＭＳ Ｐゴシック" pitchFamily="34" charset="-128"/>
              </a:rPr>
              <a:t> of the days of his sons: 40 years.” Today</a:t>
            </a:r>
            <a:r>
              <a:rPr lang="en-US" baseline="0" dirty="0">
                <a:ea typeface="ＭＳ Ｐゴシック" pitchFamily="34" charset="-128"/>
              </a:rPr>
              <a:t> the remains of ancient Medeba are located at the heart of a modern city. The Burnt Palace shown in this photo is a Byzantine structure that dates to the 7th century AD.</a:t>
            </a:r>
            <a:endParaRPr lang="en-US" dirty="0">
              <a:ea typeface="ＭＳ Ｐゴシック" pitchFamily="34" charset="-128"/>
            </a:endParaRPr>
          </a:p>
          <a:p>
            <a:pPr marL="0" indent="0" eaLnBrk="1" hangingPunct="1">
              <a:buFontTx/>
              <a:buNone/>
            </a:pPr>
            <a:endParaRPr lang="en-US" dirty="0">
              <a:ea typeface="ＭＳ Ｐゴシック" pitchFamily="34" charset="-128"/>
            </a:endParaRPr>
          </a:p>
          <a:p>
            <a:pPr marL="228600" indent="-228600" eaLnBrk="1" hangingPunct="1"/>
            <a:r>
              <a:rPr lang="en-US" dirty="0"/>
              <a:t>tb061304168</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Bnei</a:t>
            </a:r>
            <a:r>
              <a:rPr lang="en-US" dirty="0"/>
              <a:t> </a:t>
            </a:r>
            <a:r>
              <a:rPr lang="en-US" dirty="0" err="1"/>
              <a:t>Brak</a:t>
            </a:r>
            <a:r>
              <a:rPr lang="en-US" dirty="0"/>
              <a:t> is a city located in central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tb062807398</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40087954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http://digitalcollections.nypl.org/items/510d47dc-474b-a3d9-e040-e00a18064a99</a:t>
            </a:r>
            <a:endParaRPr lang="en-US" dirty="0">
              <a:latin typeface="Calibri"/>
            </a:endParaRPr>
          </a:p>
          <a:p>
            <a:endParaRPr lang="en-US" dirty="0">
              <a:latin typeface="Calibri"/>
            </a:endParaRPr>
          </a:p>
          <a:p>
            <a:r>
              <a:rPr lang="en-US" dirty="0">
                <a:latin typeface="Calibri"/>
              </a:rPr>
              <a:t>nypl494761</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Berlin Museum of the Ancient Near East.</a:t>
            </a:r>
          </a:p>
          <a:p>
            <a:endParaRPr lang="en-US" dirty="0"/>
          </a:p>
          <a:p>
            <a:r>
              <a:rPr lang="en-US" dirty="0"/>
              <a:t>adr070512614</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This chart comes from </a:t>
            </a:r>
            <a:r>
              <a:rPr lang="en-US" b="0" i="1" baseline="0" dirty="0"/>
              <a:t>The Regnal Chronology of the Kings of Judah and Israel: An Illustrated Guide</a:t>
            </a:r>
            <a:r>
              <a:rPr lang="en-US" b="0" baseline="0" dirty="0"/>
              <a:t>, by Chris McKinny, available from BiblePlaces.com.</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is in the public domain, via The Jewish Museum: https://thejewishmuseum.org/collection/26579-david-s-valiant-men.</a:t>
            </a:r>
          </a:p>
          <a:p>
            <a:endParaRPr lang="en-US" dirty="0"/>
          </a:p>
          <a:p>
            <a:r>
              <a:rPr lang="en-US" dirty="0"/>
              <a:t>tjm26579</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This photo provides a view of the ancient citadel of Rabbah. The site had such strategic importance that it continued to be used for many centuries.</a:t>
            </a:r>
            <a:r>
              <a:rPr lang="en-US" baseline="0" dirty="0">
                <a:ea typeface="ＭＳ Ｐゴシック" pitchFamily="34" charset="-128"/>
              </a:rPr>
              <a:t> Many of the visible remains at the site are from the Roman period, when a number of temples were constructed here. </a:t>
            </a:r>
          </a:p>
          <a:p>
            <a:pPr eaLnBrk="1" hangingPunct="1"/>
            <a:endParaRPr lang="en-US" dirty="0">
              <a:ea typeface="ＭＳ Ｐゴシック" pitchFamily="34" charset="-128"/>
            </a:endParaRPr>
          </a:p>
          <a:p>
            <a:pPr eaLnBrk="1" hangingPunct="1"/>
            <a:r>
              <a:rPr lang="en-US" dirty="0">
                <a:ea typeface="ＭＳ Ｐゴシック" pitchFamily="34" charset="-128"/>
              </a:rPr>
              <a:t>tb060303019</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42518056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Gates of the early Iron Age II (the time of David and Solomon)</a:t>
            </a:r>
            <a:r>
              <a:rPr lang="en-US" baseline="0" dirty="0"/>
              <a:t> were typically constructed with six chambers, allowing for four sets of large doors to be installed. The remains of the six-chambered gate at Gezer can be seen in this photo; three chambers are visible on each side, creating four sets of piers which could each be equipped with a set of gates. In the case of Gezer, a drainage system also ran through the center of the gate system. In this photo it is exposed, although in antiquity it would have been covered. The next </a:t>
            </a:r>
            <a:r>
              <a:rPr lang="en-US" baseline="0"/>
              <a:t>slide includes labels.</a:t>
            </a:r>
            <a:endParaRPr lang="en-US" baseline="0" dirty="0"/>
          </a:p>
          <a:p>
            <a:endParaRPr lang="en-US" dirty="0"/>
          </a:p>
          <a:p>
            <a:r>
              <a:rPr lang="en-US" dirty="0"/>
              <a:t>ws022217118</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Gates of the early Iron Age II (the time of David and Solomon)</a:t>
            </a:r>
            <a:r>
              <a:rPr lang="en-US" baseline="0" dirty="0"/>
              <a:t> were typically constructed with six chambers, allowing for four sets of large doors to be installed. The remains of the six-chambered gate at Gezer can be seen in this photo; three chambers are visible on each side, creating four sets of piers which could each be equipped with a set of gates. In the case of Gezer, a drainage system also ran through the center of the gate system. In this photo it is exposed, although in antiquity it would have been covered.</a:t>
            </a:r>
          </a:p>
          <a:p>
            <a:endParaRPr lang="en-US" dirty="0"/>
          </a:p>
          <a:p>
            <a:r>
              <a:rPr lang="en-US" dirty="0"/>
              <a:t>ws022217118</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four-chambered gate at Khirbet</a:t>
            </a:r>
            <a:r>
              <a:rPr lang="en-US" baseline="0" dirty="0"/>
              <a:t> Qeiyafa may have been built during the reign of David, or perhaps as early as the reign of Saul. It is a smaller gate because the site itself is smaller, hardly qualifying as a city. It is one of two gates at this site, a highly unusual feature. The walls running in either direction from the gate are casemate walls, another typical Iron Age defensive structure. The next slide includes labels.</a:t>
            </a:r>
            <a:endParaRPr lang="en-US" dirty="0"/>
          </a:p>
          <a:p>
            <a:endParaRPr lang="en-US" dirty="0"/>
          </a:p>
          <a:p>
            <a:r>
              <a:rPr lang="en-US" dirty="0"/>
              <a:t>ws021917048</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6786223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four-chambered gate at Khirbet</a:t>
            </a:r>
            <a:r>
              <a:rPr lang="en-US" baseline="0" dirty="0"/>
              <a:t> Qeiyafa may have been built during the reign of David, or perhaps as early as the reign of Saul. It is a smaller gate because the site itself is smaller, hardly qualifying as a city. It is one of two gates at this site, a highly unusual feature. The walls running in either direction from the gate are casemate walls, another typical Iron Age defensive structure.</a:t>
            </a:r>
            <a:endParaRPr lang="en-US" dirty="0"/>
          </a:p>
          <a:p>
            <a:endParaRPr lang="en-US" dirty="0"/>
          </a:p>
          <a:p>
            <a:r>
              <a:rPr lang="en-US" dirty="0"/>
              <a:t>ws021917048</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6786223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gate system shown here features two projecting towers as well as six chambers, which would allow for four sets of wooden gates. The gate structure is adjoined on either side by a casemate wall. The next slide includes labels.</a:t>
            </a:r>
          </a:p>
          <a:p>
            <a:endParaRPr lang="en-US" dirty="0"/>
          </a:p>
          <a:p>
            <a:r>
              <a:rPr lang="en-US" dirty="0"/>
              <a:t>ws040616013</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gate system shown here features two projecting towers as well as six chambers, which would allow for four sets of wooden gates. The gate structure is adjoined on either side by a casemate wall. </a:t>
            </a:r>
          </a:p>
          <a:p>
            <a:endParaRPr lang="en-US" dirty="0"/>
          </a:p>
          <a:p>
            <a:r>
              <a:rPr lang="en-US" dirty="0"/>
              <a:t>ws040616013</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While the Ammonites kept close to their city and the protection it afforded, the Aramean</a:t>
            </a:r>
            <a:r>
              <a:rPr lang="en-US" baseline="0" dirty="0"/>
              <a:t> mercenaries hired by them were situated in the plain, perhaps not far from the area shown in this photo.</a:t>
            </a: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tb030815104</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relief was photographed</a:t>
            </a:r>
            <a:r>
              <a:rPr lang="en-US" baseline="0" dirty="0">
                <a:solidFill>
                  <a:srgbClr val="000000"/>
                </a:solidFill>
                <a:latin typeface="Calibri"/>
              </a:rPr>
              <a:t> at the British Museum.</a:t>
            </a:r>
            <a:endParaRPr lang="en-US" dirty="0"/>
          </a:p>
          <a:p>
            <a:pPr algn="l" defTabSz="914400" rtl="0" eaLnBrk="1" fontAlgn="auto" latinLnBrk="0" hangingPunct="1">
              <a:spcBef>
                <a:spcPts val="0"/>
              </a:spcBef>
              <a:spcAft>
                <a:spcPts val="0"/>
              </a:spcAft>
              <a:buClrTx/>
              <a:buSzTx/>
              <a:buFontTx/>
              <a:buNone/>
              <a:tabLst/>
              <a:defRPr/>
            </a:pPr>
            <a:endParaRPr lang="en-US" dirty="0">
              <a:solidFill>
                <a:srgbClr val="000000"/>
              </a:solidFill>
              <a:latin typeface="Calibri"/>
            </a:endParaRPr>
          </a:p>
          <a:p>
            <a:r>
              <a:rPr lang="en-US" dirty="0"/>
              <a:t>tb112004294</a:t>
            </a:r>
            <a:endParaRPr lang="en-US" dirty="0">
              <a:latin typeface="+mn-ea"/>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5498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David’s attempt at consoling</a:t>
            </a:r>
            <a:r>
              <a:rPr lang="en-US" baseline="0" dirty="0">
                <a:solidFill>
                  <a:srgbClr val="000000"/>
                </a:solidFill>
                <a:latin typeface="Calibri"/>
              </a:rPr>
              <a:t> Hanun may have included the presentation of gifts as a way to show solidarity, friendship, and empathy. The group of men on this relief carry bowls, presumably precious themselves or containing precious materials; the man at the end of the line leads a camel (whose nose is visible above and behind his head), another kind of gift. This relief was photographed at the east stairs of the Apadana at Persepolis.</a:t>
            </a:r>
          </a:p>
          <a:p>
            <a:endParaRPr lang="en-US" dirty="0">
              <a:solidFill>
                <a:srgbClr val="000000"/>
              </a:solidFill>
              <a:latin typeface="Calibri"/>
            </a:endParaRPr>
          </a:p>
          <a:p>
            <a:r>
              <a:rPr lang="en-US" dirty="0"/>
              <a:t>tb0506181023</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377766545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Louvre Museum.</a:t>
            </a:r>
            <a:endParaRPr lang="en-US" dirty="0"/>
          </a:p>
          <a:p>
            <a:endParaRPr lang="en-US" dirty="0">
              <a:solidFill>
                <a:srgbClr val="000000"/>
              </a:solidFill>
              <a:latin typeface="Calibri"/>
            </a:endParaRPr>
          </a:p>
          <a:p>
            <a:r>
              <a:rPr lang="en-US" dirty="0"/>
              <a:t>tb0514184545</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3595408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tb112004287</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4974988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Abishai</a:t>
            </a:r>
            <a:r>
              <a:rPr lang="en-US" dirty="0"/>
              <a:t> Street” is located in the German Colony neighborhood, southwest of the Old City.</a:t>
            </a:r>
          </a:p>
          <a:p>
            <a:endParaRPr lang="en-US" dirty="0"/>
          </a:p>
          <a:p>
            <a:r>
              <a:rPr lang="en-US" dirty="0"/>
              <a:t>lbd102318967</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5267492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comes from the central palace of Tiglath-pileser</a:t>
            </a:r>
            <a:r>
              <a:rPr lang="en-US" baseline="0" dirty="0"/>
              <a:t> III at Nimrud. It </a:t>
            </a:r>
            <a:r>
              <a:rPr lang="en-US" dirty="0"/>
              <a:t>was photographed at the Getty</a:t>
            </a:r>
            <a:r>
              <a:rPr lang="en-US" baseline="0" dirty="0"/>
              <a:t> Villa in southern California while on loan from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tb100919330</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32315928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relief comes from a lion-hunting scene engraved on the palace wall of Ashurbanipal at Nineveh. The line of men with shields and spears was intended to prevent the prey from escaping. This relief was photographed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adr1805194824</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32315928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reference to “cities” here is not specific, so it may apply generally to any Israelite cities that would have been threatened had the Ammonites and Arameans prevailed. Certainly the ultimate “city of God” was Jerusalem where the ark of the covenant was located.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tb010703234</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323159285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This Hebrew burial inscription was discovered at Beth </a:t>
            </a:r>
            <a:r>
              <a:rPr lang="en-US" b="0" dirty="0" err="1"/>
              <a:t>Loya</a:t>
            </a:r>
            <a:r>
              <a:rPr lang="en-US" b="0" dirty="0"/>
              <a:t> (Beit Lei) in the Judean foothills.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אלהי כל הארץ הרי יהד לאלהי 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a:t>
            </a:r>
            <a:r>
              <a:rPr lang="en-US" b="0" baseline="0" dirty="0" err="1"/>
              <a:t>Ziony</a:t>
            </a:r>
            <a:r>
              <a:rPr lang="en-US" b="0" baseline="0" dirty="0"/>
              <a:t> </a:t>
            </a:r>
            <a:r>
              <a:rPr lang="en-US" b="0" baseline="0" dirty="0" err="1"/>
              <a:t>Zevit</a:t>
            </a:r>
            <a:r>
              <a:rPr lang="en-US" b="0" baseline="0" dirty="0"/>
              <a:t> (2001). Although each has rendered the inscription differently, all are in agreement that the first word of the first line (shown here) and the last word of the last line are both the divine name. This inscription was photographed in the Israel Museum. The next slide includes a highlight of the letters spelling out the divine name.</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a:t>Cross, Frank Moore.</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1970	The Cave Inscriptions from Khirbet Beit Lei. </a:t>
            </a:r>
            <a:r>
              <a:rPr lang="en-US" dirty="0"/>
              <a:t>P</a:t>
            </a:r>
            <a:r>
              <a:rPr lang="en-US" i="0" dirty="0"/>
              <a:t>p. 299–306 in </a:t>
            </a:r>
            <a:r>
              <a:rPr lang="en-US" i="1" dirty="0"/>
              <a:t>Near Eastern Archaeology in the Twentieth Century: Essays in Honor of Nelson </a:t>
            </a:r>
            <a:r>
              <a:rPr lang="en-US" i="1" dirty="0" err="1"/>
              <a:t>Glueck</a:t>
            </a:r>
            <a:r>
              <a:rPr lang="en-US" i="1" dirty="0"/>
              <a:t>, </a:t>
            </a:r>
            <a:r>
              <a:rPr lang="en-US" dirty="0"/>
              <a:t>ed. James A. Sanders</a:t>
            </a:r>
            <a:r>
              <a:rPr lang="en-US" i="0" dirty="0"/>
              <a:t>. Garden City, NY: Doubleday.</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fr-FR" dirty="0"/>
              <a:t>1976	Prières en temps de crise: les inscriptions de </a:t>
            </a:r>
            <a:r>
              <a:rPr lang="fr-FR" dirty="0" err="1"/>
              <a:t>Khirbet</a:t>
            </a:r>
            <a:r>
              <a:rPr lang="fr-FR" dirty="0"/>
              <a:t> Beit Lei. </a:t>
            </a:r>
            <a:r>
              <a:rPr lang="fr-FR" i="1" dirty="0"/>
              <a:t>Revue Biblique</a:t>
            </a:r>
            <a:r>
              <a:rPr lang="fr-FR" dirty="0"/>
              <a:t> 83: 558–60.</a:t>
            </a:r>
            <a:endParaRPr lang="en-US" b="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t>Naveh</a:t>
            </a:r>
            <a:r>
              <a:rPr lang="en-US" i="0" dirty="0"/>
              <a:t>, Joseph.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1963	Old Hebrew Inscriptions in a Burial Cave. </a:t>
            </a:r>
            <a:r>
              <a:rPr lang="en-US" i="1" dirty="0"/>
              <a:t>Israel Exploration Journal </a:t>
            </a:r>
            <a:r>
              <a:rPr lang="en-US" b="0" i="0" dirty="0"/>
              <a:t>13: 74–92.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Zevit</a:t>
            </a:r>
            <a:r>
              <a:rPr lang="en-US" dirty="0"/>
              <a:t>, </a:t>
            </a:r>
            <a:r>
              <a:rPr lang="en-US" dirty="0" err="1"/>
              <a:t>Ziony</a:t>
            </a:r>
            <a:r>
              <a:rPr lang="en-US" dirty="0"/>
              <a: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2001	</a:t>
            </a:r>
            <a:r>
              <a:rPr lang="en-US" i="1" dirty="0"/>
              <a:t>The Religions of Ancient Israel: A Synthesis of </a:t>
            </a:r>
            <a:r>
              <a:rPr lang="en-US" i="1" dirty="0" err="1"/>
              <a:t>Parallactic</a:t>
            </a:r>
            <a:r>
              <a:rPr lang="en-US" i="1" dirty="0"/>
              <a:t> Approaches</a:t>
            </a:r>
            <a:r>
              <a:rPr lang="en-US" dirty="0"/>
              <a:t>. New York: Continuum.</a:t>
            </a:r>
            <a:endParaRPr lang="en-US" b="0" i="0" dirty="0"/>
          </a:p>
          <a:p>
            <a:endParaRPr lang="en-US" b="0" dirty="0"/>
          </a:p>
          <a:p>
            <a:r>
              <a:rPr lang="en-US" dirty="0"/>
              <a:t>adr1806199669</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This Hebrew burial inscription was discovered at Beth </a:t>
            </a:r>
            <a:r>
              <a:rPr lang="en-US" b="0" dirty="0" err="1"/>
              <a:t>Loya</a:t>
            </a:r>
            <a:r>
              <a:rPr lang="en-US" b="0" dirty="0"/>
              <a:t> (Beit Lei) in the Judean foothills.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אלהי כל הארץ הרי יהד לאלהי 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a:t>
            </a:r>
            <a:r>
              <a:rPr lang="en-US" b="0" baseline="0" dirty="0" err="1"/>
              <a:t>Ziony</a:t>
            </a:r>
            <a:r>
              <a:rPr lang="en-US" b="0" baseline="0" dirty="0"/>
              <a:t> </a:t>
            </a:r>
            <a:r>
              <a:rPr lang="en-US" b="0" baseline="0" dirty="0" err="1"/>
              <a:t>Zevit</a:t>
            </a:r>
            <a:r>
              <a:rPr lang="en-US" b="0" baseline="0" dirty="0"/>
              <a:t> (2001). Although each has rendered the inscription differently, all are in agreement that the first word of the first line (shown here) and the last word of the last line are both the divine name. This inscription was photographed in the Israel Museum. </a:t>
            </a:r>
            <a:r>
              <a:rPr lang="en-US" baseline="0" dirty="0"/>
              <a:t>An editable version is include behind this graphic for those who may wish to change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a:t>Cross, Frank Moore.</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1970	The Cave Inscriptions from Khirbet Beit Lei. </a:t>
            </a:r>
            <a:r>
              <a:rPr lang="en-US" dirty="0"/>
              <a:t>P</a:t>
            </a:r>
            <a:r>
              <a:rPr lang="en-US" i="0" dirty="0"/>
              <a:t>p. 299–306 in </a:t>
            </a:r>
            <a:r>
              <a:rPr lang="en-US" i="1" dirty="0"/>
              <a:t>Near Eastern Archaeology in the Twentieth Century: Essays in Honor of Nelson </a:t>
            </a:r>
            <a:r>
              <a:rPr lang="en-US" i="1" dirty="0" err="1"/>
              <a:t>Glueck</a:t>
            </a:r>
            <a:r>
              <a:rPr lang="en-US" i="1" dirty="0"/>
              <a:t>, </a:t>
            </a:r>
            <a:r>
              <a:rPr lang="en-US" dirty="0"/>
              <a:t>ed. James A. Sanders</a:t>
            </a:r>
            <a:r>
              <a:rPr lang="en-US" i="0" dirty="0"/>
              <a:t>. Garden City, NY: Doubleday.</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fr-FR" dirty="0"/>
              <a:t>1976	Prières en temps de crise: les inscriptions de </a:t>
            </a:r>
            <a:r>
              <a:rPr lang="fr-FR" dirty="0" err="1"/>
              <a:t>Khirbet</a:t>
            </a:r>
            <a:r>
              <a:rPr lang="fr-FR" dirty="0"/>
              <a:t> Beit Lei. </a:t>
            </a:r>
            <a:r>
              <a:rPr lang="fr-FR" i="1" dirty="0"/>
              <a:t>Revue Biblique</a:t>
            </a:r>
            <a:r>
              <a:rPr lang="fr-FR" dirty="0"/>
              <a:t> 83: 558–60.</a:t>
            </a:r>
            <a:endParaRPr lang="en-US" b="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t>Naveh</a:t>
            </a:r>
            <a:r>
              <a:rPr lang="en-US" i="0" dirty="0"/>
              <a:t>, Joseph.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1963	Old Hebrew Inscriptions in a Burial Cave. </a:t>
            </a:r>
            <a:r>
              <a:rPr lang="en-US" i="1" dirty="0"/>
              <a:t>Israel Exploration Journal </a:t>
            </a:r>
            <a:r>
              <a:rPr lang="en-US" b="0" i="0" dirty="0"/>
              <a:t>13: 74–92.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Zevit</a:t>
            </a:r>
            <a:r>
              <a:rPr lang="en-US" dirty="0"/>
              <a:t>, </a:t>
            </a:r>
            <a:r>
              <a:rPr lang="en-US" dirty="0" err="1"/>
              <a:t>Ziony</a:t>
            </a:r>
            <a:r>
              <a:rPr lang="en-US" dirty="0"/>
              <a: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2001	</a:t>
            </a:r>
            <a:r>
              <a:rPr lang="en-US" i="1" dirty="0"/>
              <a:t>The Religions of Ancient Israel: A Synthesis of </a:t>
            </a:r>
            <a:r>
              <a:rPr lang="en-US" i="1" dirty="0" err="1"/>
              <a:t>Parallactic</a:t>
            </a:r>
            <a:r>
              <a:rPr lang="en-US" i="1" dirty="0"/>
              <a:t> Approaches</a:t>
            </a:r>
            <a:r>
              <a:rPr lang="en-US" dirty="0"/>
              <a:t>. New York: Continuum.</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dirty="0"/>
              <a:t>adr1806199669</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a:t>
            </a:r>
            <a:r>
              <a:rPr lang="en-US" baseline="0" dirty="0">
                <a:solidFill>
                  <a:srgbClr val="000000"/>
                </a:solidFill>
                <a:latin typeface="Calibri"/>
              </a:rPr>
              <a:t> Museum.</a:t>
            </a:r>
            <a:endParaRPr lang="en-US" dirty="0"/>
          </a:p>
          <a:p>
            <a:endParaRPr lang="en-US" dirty="0">
              <a:solidFill>
                <a:srgbClr val="000000"/>
              </a:solidFill>
              <a:latin typeface="Calibri"/>
            </a:endParaRPr>
          </a:p>
          <a:p>
            <a:r>
              <a:rPr lang="en-US" dirty="0"/>
              <a:t>tb112004744</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36885057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a:t>
            </a:r>
            <a:r>
              <a:rPr lang="en-US" baseline="0" dirty="0">
                <a:solidFill>
                  <a:srgbClr val="000000"/>
                </a:solidFill>
                <a:latin typeface="Calibri"/>
              </a:rPr>
              <a:t> Museum.</a:t>
            </a:r>
            <a:endParaRPr lang="en-US" dirty="0"/>
          </a:p>
          <a:p>
            <a:endParaRPr lang="en-US" dirty="0">
              <a:solidFill>
                <a:srgbClr val="000000"/>
              </a:solidFill>
              <a:latin typeface="Calibri"/>
            </a:endParaRPr>
          </a:p>
          <a:p>
            <a:r>
              <a:rPr lang="en-US" dirty="0"/>
              <a:t>tb112004748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3688505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Victor Place and E. Petit , </a:t>
            </a:r>
            <a:r>
              <a:rPr lang="en-US" i="1" dirty="0" err="1">
                <a:latin typeface="Calibri"/>
              </a:rPr>
              <a:t>Nineve</a:t>
            </a:r>
            <a:r>
              <a:rPr lang="en-US" i="1" dirty="0">
                <a:latin typeface="Calibri"/>
              </a:rPr>
              <a:t> et l’Assyrie</a:t>
            </a:r>
            <a:r>
              <a:rPr lang="en-US" dirty="0">
                <a:latin typeface="Calibri"/>
              </a:rPr>
              <a:t>, published in 1867–70.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://digitalcollections.nypl.org/items/510d47e2-f69d-a3d9-e040-e00a18064a99</a:t>
            </a:r>
            <a:endParaRPr lang="en-US" dirty="0"/>
          </a:p>
          <a:p>
            <a:endParaRPr lang="en-US" dirty="0">
              <a:latin typeface="Calibri"/>
            </a:endParaRPr>
          </a:p>
          <a:p>
            <a:r>
              <a:rPr lang="en-US" dirty="0">
                <a:latin typeface="Calibri"/>
              </a:rPr>
              <a:t>nypl1534424</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377766545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tb060303017</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19719120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city of Jerusalem in David’s day was located on a ridge above the Kidron Valley. The</a:t>
            </a:r>
            <a:r>
              <a:rPr lang="en-US" baseline="0" dirty="0"/>
              <a:t> next slide includes a label.</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ws060718009</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city of Jerusalem in David’s day was located on a ridge above the Kidron Valley.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ws060718009</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 Museum. This image comes from </a:t>
            </a:r>
            <a:r>
              <a:rPr lang="en-US" dirty="0" err="1">
                <a:solidFill>
                  <a:srgbClr val="000000"/>
                </a:solidFill>
                <a:latin typeface="Calibri"/>
              </a:rPr>
              <a:t>Johnbod</a:t>
            </a:r>
            <a:r>
              <a:rPr lang="en-US" dirty="0">
                <a:solidFill>
                  <a:srgbClr val="000000"/>
                </a:solidFill>
                <a:latin typeface="Calibri"/>
              </a:rPr>
              <a:t> and is licensed under </a:t>
            </a:r>
            <a:r>
              <a:rPr lang="en-US" dirty="0"/>
              <a:t>CC BY-SA 4.0, via Wikimedia Commons: https://commons.wikimedia.org/wiki/File:Lion_Hunt_of_AshurbanipalDSCF3679_07.jpg.</a:t>
            </a:r>
          </a:p>
          <a:p>
            <a:endParaRPr lang="en-US" dirty="0">
              <a:solidFill>
                <a:srgbClr val="000000"/>
              </a:solidFill>
              <a:latin typeface="Calibri"/>
            </a:endParaRPr>
          </a:p>
          <a:p>
            <a:r>
              <a:rPr lang="en-US" dirty="0">
                <a:solidFill>
                  <a:srgbClr val="000000"/>
                </a:solidFill>
                <a:latin typeface="Calibri"/>
              </a:rPr>
              <a:t>wiki12012016092044</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4018597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Given</a:t>
            </a:r>
            <a:r>
              <a:rPr lang="en-US" baseline="0" dirty="0"/>
              <a:t> the context, “the River” (Heb. </a:t>
            </a:r>
            <a:r>
              <a:rPr lang="en-US" i="1" baseline="0" dirty="0" err="1"/>
              <a:t>nahar</a:t>
            </a:r>
            <a:r>
              <a:rPr lang="en-US" baseline="0" dirty="0"/>
              <a:t>, </a:t>
            </a:r>
            <a:r>
              <a:rPr lang="he-IL" sz="1200" b="0" i="0" u="none" strike="noStrike" kern="1200" baseline="0" dirty="0">
                <a:solidFill>
                  <a:schemeClr val="tx1"/>
                </a:solidFill>
                <a:latin typeface="+mn-lt"/>
                <a:ea typeface="+mn-ea"/>
                <a:cs typeface="+mn-cs"/>
              </a:rPr>
              <a:t>נָהָר</a:t>
            </a:r>
            <a:r>
              <a:rPr lang="en-US" baseline="0" dirty="0"/>
              <a:t>) is to be understood as the Euphrates River, which would have been on the far northern side of Hadadezer’s territory. </a:t>
            </a:r>
            <a:r>
              <a:rPr lang="en-US" dirty="0"/>
              <a:t>This</a:t>
            </a:r>
            <a:r>
              <a:rPr lang="en-US" baseline="0" dirty="0"/>
              <a:t> street in a suburb west of Jerusalem is named after the Euphrates River. </a:t>
            </a:r>
          </a:p>
          <a:p>
            <a:endParaRPr lang="en-US" dirty="0"/>
          </a:p>
          <a:p>
            <a:r>
              <a:rPr lang="en-US" dirty="0"/>
              <a:t>tb090906951</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28451956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adr1005201671</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284519563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Helam</a:t>
            </a:r>
            <a:r>
              <a:rPr lang="en-US" b="0" dirty="0"/>
              <a:t> is usually identified</a:t>
            </a:r>
            <a:r>
              <a:rPr lang="en-US" b="0" baseline="0" dirty="0"/>
              <a:t> with </a:t>
            </a:r>
            <a:r>
              <a:rPr lang="en-US" sz="1200" b="0" i="0" u="none" strike="noStrike" kern="1200" baseline="0" dirty="0">
                <a:solidFill>
                  <a:schemeClr val="tx1"/>
                </a:solidFill>
                <a:latin typeface="+mn-lt"/>
                <a:ea typeface="+mn-ea"/>
                <a:cs typeface="+mn-cs"/>
              </a:rPr>
              <a:t>modern </a:t>
            </a:r>
            <a:r>
              <a:rPr lang="en-US" sz="1200" b="0" i="0" u="none" strike="noStrike" kern="1200" baseline="0" dirty="0" err="1">
                <a:solidFill>
                  <a:schemeClr val="tx1"/>
                </a:solidFill>
                <a:latin typeface="+mn-lt"/>
                <a:ea typeface="+mn-ea"/>
                <a:cs typeface="+mn-cs"/>
              </a:rPr>
              <a:t>ʿAlma</a:t>
            </a:r>
            <a:r>
              <a:rPr lang="en-US" sz="1200" b="0" i="0" u="none" strike="noStrike" kern="1200" baseline="0" dirty="0">
                <a:solidFill>
                  <a:schemeClr val="tx1"/>
                </a:solidFill>
                <a:latin typeface="+mn-lt"/>
                <a:ea typeface="+mn-ea"/>
                <a:cs typeface="+mn-cs"/>
              </a:rPr>
              <a:t>̄ in southern Syria (Rainey and Notley 2006: 161). </a:t>
            </a:r>
            <a:r>
              <a:rPr lang="en-US" dirty="0"/>
              <a:t>This </a:t>
            </a:r>
            <a:r>
              <a:rPr lang="en-US" baseline="0" dirty="0"/>
              <a:t>map </a:t>
            </a:r>
            <a:r>
              <a:rPr lang="en-US" dirty="0"/>
              <a:t>is from the surveys conducted by the Palestine Exploration Fund (1890). </a:t>
            </a:r>
            <a:r>
              <a:rPr lang="en-US" sz="1200" b="0" i="0" u="none" strike="noStrike" kern="1200" baseline="0" dirty="0">
                <a:solidFill>
                  <a:schemeClr val="tx1"/>
                </a:solidFill>
                <a:latin typeface="+mn-lt"/>
                <a:ea typeface="+mn-ea"/>
                <a:cs typeface="+mn-cs"/>
              </a:rPr>
              <a:t>The next slide includes labels.</a:t>
            </a:r>
          </a:p>
          <a:p>
            <a:endParaRPr lang="en-US" dirty="0"/>
          </a:p>
          <a:p>
            <a:r>
              <a:rPr lang="en-US" b="1" dirty="0"/>
              <a:t>Reference:</a:t>
            </a:r>
          </a:p>
          <a:p>
            <a:r>
              <a:rPr lang="tr-TR" dirty="0">
                <a:effectLst/>
              </a:rPr>
              <a:t>Rainey, A.</a:t>
            </a:r>
            <a:r>
              <a:rPr lang="en-US" dirty="0">
                <a:effectLst/>
              </a:rPr>
              <a:t> </a:t>
            </a:r>
            <a:r>
              <a:rPr lang="tr-TR" dirty="0">
                <a:effectLst/>
              </a:rPr>
              <a:t>F., and Notley</a:t>
            </a:r>
            <a:r>
              <a:rPr lang="en-US" dirty="0">
                <a:effectLst/>
              </a:rPr>
              <a:t>, S. </a:t>
            </a:r>
          </a:p>
          <a:p>
            <a:pPr marL="685800" indent="-457200">
              <a:tabLst>
                <a:tab pos="685800" algn="l"/>
              </a:tabLst>
            </a:pPr>
            <a:r>
              <a:rPr lang="tr-TR" dirty="0">
                <a:effectLst/>
              </a:rPr>
              <a:t>2006</a:t>
            </a:r>
            <a:r>
              <a:rPr lang="en-US" dirty="0">
                <a:effectLst/>
              </a:rPr>
              <a:t>	</a:t>
            </a:r>
            <a:r>
              <a:rPr lang="tr-TR" i="1" dirty="0">
                <a:effectLst/>
              </a:rPr>
              <a:t>The Sacred Bridge: Carta’s Atlas of the Biblical World</a:t>
            </a:r>
            <a:r>
              <a:rPr lang="tr-TR" dirty="0">
                <a:effectLst/>
              </a:rPr>
              <a:t>. Jerusalem</a:t>
            </a:r>
            <a:r>
              <a:rPr lang="en-US" dirty="0"/>
              <a:t>: Carta.</a:t>
            </a:r>
            <a:endParaRPr lang="tr-TR" dirty="0">
              <a:effectLst/>
            </a:endParaRP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arm19007h</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Helam</a:t>
            </a:r>
            <a:r>
              <a:rPr lang="en-US" b="0" dirty="0"/>
              <a:t> is usually identified</a:t>
            </a:r>
            <a:r>
              <a:rPr lang="en-US" b="0" baseline="0" dirty="0"/>
              <a:t> with </a:t>
            </a:r>
            <a:r>
              <a:rPr lang="en-US" sz="1200" b="0" i="0" u="none" strike="noStrike" kern="1200" baseline="0" dirty="0">
                <a:solidFill>
                  <a:schemeClr val="tx1"/>
                </a:solidFill>
                <a:latin typeface="+mn-lt"/>
                <a:ea typeface="+mn-ea"/>
                <a:cs typeface="+mn-cs"/>
              </a:rPr>
              <a:t>modern </a:t>
            </a:r>
            <a:r>
              <a:rPr lang="en-US" sz="1200" b="0" i="0" u="none" strike="noStrike" kern="1200" baseline="0" dirty="0" err="1">
                <a:solidFill>
                  <a:schemeClr val="tx1"/>
                </a:solidFill>
                <a:latin typeface="+mn-lt"/>
                <a:ea typeface="+mn-ea"/>
                <a:cs typeface="+mn-cs"/>
              </a:rPr>
              <a:t>ʿAlma</a:t>
            </a:r>
            <a:r>
              <a:rPr lang="en-US" sz="1200" b="0" i="0" u="none" strike="noStrike" kern="1200" baseline="0" dirty="0">
                <a:solidFill>
                  <a:schemeClr val="tx1"/>
                </a:solidFill>
                <a:latin typeface="+mn-lt"/>
                <a:ea typeface="+mn-ea"/>
                <a:cs typeface="+mn-cs"/>
              </a:rPr>
              <a:t>̄ in southern Syria (Rainey and </a:t>
            </a:r>
            <a:r>
              <a:rPr lang="en-US" sz="1200" b="0" i="0" u="none" strike="noStrike" kern="1200" baseline="0" dirty="0" err="1">
                <a:solidFill>
                  <a:schemeClr val="tx1"/>
                </a:solidFill>
                <a:latin typeface="+mn-lt"/>
                <a:ea typeface="+mn-ea"/>
                <a:cs typeface="+mn-cs"/>
              </a:rPr>
              <a:t>Notley</a:t>
            </a:r>
            <a:r>
              <a:rPr lang="en-US" sz="1200" b="0" i="0" u="none" strike="noStrike" kern="1200" baseline="0" dirty="0">
                <a:solidFill>
                  <a:schemeClr val="tx1"/>
                </a:solidFill>
                <a:latin typeface="+mn-lt"/>
                <a:ea typeface="+mn-ea"/>
                <a:cs typeface="+mn-cs"/>
              </a:rPr>
              <a:t> 2006: 161). </a:t>
            </a:r>
            <a:r>
              <a:rPr lang="en-US" dirty="0"/>
              <a:t>This </a:t>
            </a:r>
            <a:r>
              <a:rPr lang="en-US" baseline="0" dirty="0"/>
              <a:t>map </a:t>
            </a:r>
            <a:r>
              <a:rPr lang="en-US" dirty="0"/>
              <a:t>is from the surveys conducted by the Palestine Exploration Fund (1890).</a:t>
            </a:r>
          </a:p>
          <a:p>
            <a:endParaRPr lang="en-US" dirty="0"/>
          </a:p>
          <a:p>
            <a:r>
              <a:rPr lang="en-US" b="1" dirty="0"/>
              <a:t>Reference:</a:t>
            </a:r>
          </a:p>
          <a:p>
            <a:r>
              <a:rPr lang="tr-TR" dirty="0">
                <a:effectLst/>
              </a:rPr>
              <a:t>Rainey, A.</a:t>
            </a:r>
            <a:r>
              <a:rPr lang="en-US" dirty="0">
                <a:effectLst/>
              </a:rPr>
              <a:t> </a:t>
            </a:r>
            <a:r>
              <a:rPr lang="tr-TR" dirty="0">
                <a:effectLst/>
              </a:rPr>
              <a:t>F., and Notley</a:t>
            </a:r>
            <a:r>
              <a:rPr lang="en-US" dirty="0">
                <a:effectLst/>
              </a:rPr>
              <a:t>, S. </a:t>
            </a:r>
          </a:p>
          <a:p>
            <a:pPr marL="685800" indent="-457200">
              <a:tabLst>
                <a:tab pos="685800" algn="l"/>
              </a:tabLst>
            </a:pPr>
            <a:r>
              <a:rPr lang="tr-TR" dirty="0">
                <a:effectLst/>
              </a:rPr>
              <a:t>2006</a:t>
            </a:r>
            <a:r>
              <a:rPr lang="en-US" dirty="0">
                <a:effectLst/>
              </a:rPr>
              <a:t>	</a:t>
            </a:r>
            <a:r>
              <a:rPr lang="tr-TR" i="1" dirty="0">
                <a:effectLst/>
              </a:rPr>
              <a:t>The Sacred Bridge: Carta’s Atlas of the Biblical World</a:t>
            </a:r>
            <a:r>
              <a:rPr lang="tr-TR" dirty="0">
                <a:effectLst/>
              </a:rPr>
              <a:t>. Jerusalem</a:t>
            </a:r>
            <a:r>
              <a:rPr lang="en-US" dirty="0"/>
              <a:t>: Carta.</a:t>
            </a:r>
            <a:endParaRPr lang="tr-TR" dirty="0">
              <a:effectLst/>
            </a:endParaRP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arm19007h</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reliefs exist from the area or time of </a:t>
            </a:r>
            <a:r>
              <a:rPr lang="en-US" dirty="0" err="1"/>
              <a:t>Hadadezer</a:t>
            </a:r>
            <a:r>
              <a:rPr lang="en-US" dirty="0"/>
              <a:t>, so this Assyrian relief provides an illustration of a scene with a later Assyrian king and his commanders. This relief was photographed at the British Museum.</a:t>
            </a:r>
          </a:p>
          <a:p>
            <a:endParaRPr lang="en-US" dirty="0"/>
          </a:p>
          <a:p>
            <a:r>
              <a:rPr lang="en-US" dirty="0"/>
              <a:t>tb112004325</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a:t>
            </a:r>
            <a:r>
              <a:rPr lang="en-US" baseline="0" dirty="0"/>
              <a:t> is unclear if David and his men would have crossed the Jordan River at the fords of Jericho or further north at Adam. This aerial photo shows the general area of the fords east of Jericho. There are several fords in this area that could have been used. The dark thread running through the middle of the photo is the Jordan River. The northern end of the Dead Sea is visible on the right. The modern city of Amman, the location of the ancient Ammonite capital, is visible as a lighter spot on the horizon, just left of center.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tb010703748</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1899768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a typeface="ＭＳ Ｐゴシック" pitchFamily="34" charset="-128"/>
              </a:rPr>
              <a:t>This photo reveals the kind of territory encountered outside of the Ammonite capital; it is possible </a:t>
            </a:r>
            <a:r>
              <a:rPr lang="en-US" sz="1200" baseline="0" dirty="0">
                <a:ea typeface="ＭＳ Ｐゴシック" pitchFamily="34" charset="-128"/>
              </a:rPr>
              <a:t>that David’s men even crossed this area on their way to visit Hanun.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a typeface="ＭＳ Ｐゴシック" pitchFamily="34" charset="-128"/>
              </a:rPr>
              <a:t>tb110603121</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335634444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If David and his army crossed the Jordan at the</a:t>
            </a:r>
            <a:r>
              <a:rPr lang="en-US" baseline="0" dirty="0"/>
              <a:t> fords near Jericho, which would have been the nearest fords if they started at Jerusalem, they likely would have then travelled northward along the eastern side of the river.</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ford at Adam is about 17 miles (28 km) north of the fords at Jericho.</a:t>
            </a:r>
          </a:p>
          <a:p>
            <a:endParaRPr lang="en-US" dirty="0"/>
          </a:p>
          <a:p>
            <a:r>
              <a:rPr lang="en-US" dirty="0"/>
              <a:t>tb032505869</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201769636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Adam</a:t>
            </a:r>
            <a:r>
              <a:rPr lang="en-US" baseline="0" dirty="0"/>
              <a:t> is traditionally identified with the ruin of ed-</a:t>
            </a:r>
            <a:r>
              <a:rPr lang="en-US" baseline="0" dirty="0" err="1"/>
              <a:t>Damieh</a:t>
            </a:r>
            <a:r>
              <a:rPr lang="en-US" baseline="0" dirty="0"/>
              <a:t>, which seems to preserve the ancient name of the site. Ed-</a:t>
            </a:r>
            <a:r>
              <a:rPr lang="en-US" baseline="0" dirty="0" err="1"/>
              <a:t>damieh</a:t>
            </a:r>
            <a:r>
              <a:rPr lang="en-US" baseline="0" dirty="0"/>
              <a:t> sits on the Transjordan side of the Jordan River opposite Wadi Farah. Wadi Farah was an important route that brought traffic from the central hill country sites (e.g., Shechem, Tirzah, Dothan) into the Jordan Valley, at which point travelers could head north towards Beth-shean, south towards Jericho, or continue east into Transjordan. </a:t>
            </a:r>
          </a:p>
          <a:p>
            <a:endParaRPr lang="en-US" dirty="0"/>
          </a:p>
          <a:p>
            <a:r>
              <a:rPr lang="en-US" dirty="0"/>
              <a:t>tb121704120</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82283051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slide includes labels.</a:t>
            </a:r>
          </a:p>
          <a:p>
            <a:endParaRPr lang="en-US" dirty="0"/>
          </a:p>
          <a:p>
            <a:r>
              <a:rPr lang="en-US" dirty="0"/>
              <a:t>tb121704117</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20483074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tb121704117</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20483074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a:t>
            </a:r>
            <a:r>
              <a:rPr lang="en-US" baseline="0" dirty="0">
                <a:solidFill>
                  <a:srgbClr val="000000"/>
                </a:solidFill>
                <a:latin typeface="Calibri"/>
              </a:rPr>
              <a:t> at the </a:t>
            </a:r>
            <a:r>
              <a:rPr lang="en-US" dirty="0">
                <a:solidFill>
                  <a:srgbClr val="000000"/>
                </a:solidFill>
                <a:latin typeface="Calibri"/>
              </a:rPr>
              <a:t>British Museum. </a:t>
            </a:r>
            <a:r>
              <a:rPr lang="en-US" dirty="0"/>
              <a:t>This image comes from Carole </a:t>
            </a:r>
            <a:r>
              <a:rPr lang="en-US" dirty="0" err="1"/>
              <a:t>Raddato</a:t>
            </a:r>
            <a:r>
              <a:rPr lang="en-US" dirty="0"/>
              <a:t> and is licensed under CC BY-SA 2.0, via Wikimedia Commons: https://commons.wikimedia.org/wiki/File:Exhibition_I_am_Ashurbanipal_king_of_the_world,_king_of_Assyria,_British_Museum_(45923855202).jpg.</a:t>
            </a:r>
          </a:p>
          <a:p>
            <a:endParaRPr lang="en-US" dirty="0">
              <a:solidFill>
                <a:srgbClr val="000000"/>
              </a:solidFill>
              <a:latin typeface="Calibri"/>
            </a:endParaRPr>
          </a:p>
          <a:p>
            <a:r>
              <a:rPr lang="en-US" dirty="0">
                <a:solidFill>
                  <a:srgbClr val="000000"/>
                </a:solidFill>
                <a:latin typeface="Calibri"/>
              </a:rPr>
              <a:t>wiki45923855202</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266456018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 Museum. </a:t>
            </a:r>
            <a:r>
              <a:rPr lang="en-US" sz="1200" kern="1200" dirty="0">
                <a:solidFill>
                  <a:schemeClr val="tx1"/>
                </a:solidFill>
                <a:effectLst/>
                <a:latin typeface="+mn-lt"/>
                <a:ea typeface="+mn-ea"/>
                <a:cs typeface="+mn-cs"/>
              </a:rPr>
              <a:t>This image comes from Carole </a:t>
            </a:r>
            <a:r>
              <a:rPr lang="en-US" sz="1200" kern="1200" dirty="0" err="1">
                <a:solidFill>
                  <a:schemeClr val="tx1"/>
                </a:solidFill>
                <a:effectLst/>
                <a:latin typeface="+mn-lt"/>
                <a:ea typeface="+mn-ea"/>
                <a:cs typeface="+mn-cs"/>
              </a:rPr>
              <a:t>Raddato</a:t>
            </a:r>
            <a:r>
              <a:rPr lang="en-US" sz="1200" kern="1200" dirty="0">
                <a:solidFill>
                  <a:schemeClr val="tx1"/>
                </a:solidFill>
                <a:effectLst/>
                <a:latin typeface="+mn-lt"/>
                <a:ea typeface="+mn-ea"/>
                <a:cs typeface="+mn-cs"/>
              </a:rPr>
              <a:t> and is licensed under CC BY-SA 2.0, via Wikimedia Commons: </a:t>
            </a:r>
            <a:r>
              <a:rPr lang="en-US" dirty="0"/>
              <a:t>https://commons.wikimedia.org/wiki/File:Exhibition_I_am_Ashurbanipal_king_of_the_world,_king_of_Assyria,_British_Museum_(32102455408).jpg.</a:t>
            </a:r>
          </a:p>
          <a:p>
            <a:endParaRPr lang="en-US" dirty="0">
              <a:solidFill>
                <a:srgbClr val="000000"/>
              </a:solidFill>
              <a:latin typeface="Calibri"/>
            </a:endParaRPr>
          </a:p>
          <a:p>
            <a:r>
              <a:rPr lang="en-US" sz="1200" kern="1200" dirty="0">
                <a:solidFill>
                  <a:schemeClr val="tx1"/>
                </a:solidFill>
                <a:effectLst/>
                <a:latin typeface="+mn-lt"/>
                <a:ea typeface="+mn-ea"/>
                <a:cs typeface="+mn-cs"/>
              </a:rPr>
              <a:t>wiki32102455408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41920711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Louvre Museum</a:t>
            </a:r>
            <a:r>
              <a:rPr lang="en-US" baseline="0" dirty="0"/>
              <a:t>. </a:t>
            </a:r>
            <a:r>
              <a:rPr lang="en-US" dirty="0"/>
              <a:t>This image comes from </a:t>
            </a:r>
            <a:r>
              <a:rPr lang="en-US" dirty="0" err="1"/>
              <a:t>Mbzt</a:t>
            </a:r>
            <a:r>
              <a:rPr lang="en-US" dirty="0"/>
              <a:t> and is licensed under CC BY-SA 3.0, via Wikimedia Commons: https://commons.wikimedia.org/wiki/File:P1150928_Louvre_Ninive_char_assyrien_AO19909_rwk.jpg.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wiki1209201317321626</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331489105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basalt</a:t>
            </a:r>
            <a:r>
              <a:rPr lang="en-US" baseline="0" dirty="0"/>
              <a:t> relief </a:t>
            </a:r>
            <a:r>
              <a:rPr lang="en-US" dirty="0"/>
              <a:t>was photographed in the Istanbul Museum of the Ancient Orient.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tb041705615</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23826583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Getty Villa in southern California.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tb100919375</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5561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The Ammonite capital was known in</a:t>
            </a:r>
            <a:r>
              <a:rPr lang="en-US" baseline="0" dirty="0">
                <a:ea typeface="ＭＳ Ｐゴシック" pitchFamily="34" charset="-128"/>
              </a:rPr>
              <a:t> antiquity as Rabbath Ammon. </a:t>
            </a:r>
            <a:r>
              <a:rPr lang="en-US" dirty="0">
                <a:ea typeface="ＭＳ Ｐゴシック" pitchFamily="34" charset="-128"/>
              </a:rPr>
              <a:t>Known today as Jebel al-</a:t>
            </a:r>
            <a:r>
              <a:rPr lang="en-US" dirty="0" err="1">
                <a:ea typeface="ＭＳ Ｐゴシック" pitchFamily="34" charset="-128"/>
              </a:rPr>
              <a:t>Qal’a</a:t>
            </a:r>
            <a:r>
              <a:rPr lang="en-US" dirty="0">
                <a:ea typeface="ＭＳ Ｐゴシック" pitchFamily="34" charset="-128"/>
              </a:rPr>
              <a:t>, or the Citadel, the ancient acropolis covers about 40 acres (16 ha) and is L-shaped. The hill is divided into three terraces and was surrounded by deep wadis on all sides but the north. In times of weakness, the Ammonites could find seclusion and protection here. The site was located near the convergence of the King’s Highway and the Way of the Wilderness, giving it a strategic advantage. The Jabbok River starts in a strong spring at the citadel of Rabbath Ammon. This spring likely gave the city its name, the “city of waters” (2 Sam 12:27). Amman is located about 50 miles (80 km) east of Jerusalem.</a:t>
            </a:r>
          </a:p>
          <a:p>
            <a:pPr marL="228600" indent="-228600" eaLnBrk="1" hangingPunct="1">
              <a:buFontTx/>
              <a:buAutoNum type="arabicPeriod"/>
            </a:pPr>
            <a:endParaRPr lang="en-US" dirty="0">
              <a:ea typeface="ＭＳ Ｐゴシック" pitchFamily="34" charset="-128"/>
            </a:endParaRPr>
          </a:p>
          <a:p>
            <a:pPr marL="228600" indent="-228600" eaLnBrk="1" hangingPunct="1"/>
            <a:r>
              <a:rPr lang="en-US" dirty="0">
                <a:ea typeface="ＭＳ Ｐゴシック" pitchFamily="34" charset="-128"/>
              </a:rPr>
              <a:t>tb031801003</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tb0927194361</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215109603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Metropolitan Museum of Art and is in the public domain. Source: https://www.metmuseum.org/art/collection/search/242238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met242238</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215109603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tb032705255</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22087856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a:t>
            </a:r>
            <a:r>
              <a:rPr lang="en-US" baseline="0" dirty="0">
                <a:solidFill>
                  <a:srgbClr val="000000"/>
                </a:solidFill>
                <a:latin typeface="Calibri"/>
              </a:rPr>
              <a:t> relief was photographed at the British Museum.</a:t>
            </a:r>
            <a:endParaRPr lang="en-US" dirty="0"/>
          </a:p>
          <a:p>
            <a:br>
              <a:rPr lang="en-US" dirty="0">
                <a:latin typeface="+mn-ea"/>
              </a:rPr>
            </a:br>
            <a:r>
              <a:rPr lang="en-US" dirty="0"/>
              <a:t>adr1805195136</a:t>
            </a:r>
            <a:endParaRPr lang="en-US" dirty="0">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346598026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a:t>
            </a:r>
            <a:r>
              <a:rPr lang="en-US" baseline="0" dirty="0"/>
              <a:t> at the Oriental Institute Museum of the University of Chicago. This image comes from </a:t>
            </a:r>
            <a:r>
              <a:rPr lang="en-US" dirty="0" err="1"/>
              <a:t>Sailko</a:t>
            </a:r>
            <a:r>
              <a:rPr lang="en-US" dirty="0"/>
              <a:t> and is licensed under</a:t>
            </a:r>
            <a:r>
              <a:rPr lang="en-US" baseline="0" dirty="0"/>
              <a:t> </a:t>
            </a:r>
            <a:r>
              <a:rPr lang="en-US" dirty="0"/>
              <a:t>CC BY 3.0, via Wikimedia Commons: https://commons.wikimedia.org/wiki/File:Periodo_neo_assiro,_rilievi_dalla_stanza_7_del_palazzo_di_sargon_II_a_khorsabad,_721-705_ac_ca._03_cavalieri_armati.jpg.</a:t>
            </a:r>
          </a:p>
          <a:p>
            <a:endParaRPr lang="en-US" dirty="0"/>
          </a:p>
          <a:p>
            <a:r>
              <a:rPr lang="en-US" dirty="0"/>
              <a:t>wiki10292016174026</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34176078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a:t>
            </a:r>
            <a:r>
              <a:rPr lang="en-US" baseline="0" dirty="0"/>
              <a:t> was photographed at the British Museum. </a:t>
            </a:r>
            <a:r>
              <a:rPr lang="en-US" baseline="0" dirty="0">
                <a:solidFill>
                  <a:srgbClr val="000000"/>
                </a:solidFill>
                <a:latin typeface="+mn-lt"/>
              </a:rPr>
              <a:t>This image comes from </a:t>
            </a:r>
            <a:r>
              <a:rPr lang="en-US" dirty="0"/>
              <a:t>Carole </a:t>
            </a:r>
            <a:r>
              <a:rPr lang="en-US" dirty="0" err="1"/>
              <a:t>Raddato</a:t>
            </a:r>
            <a:r>
              <a:rPr lang="en-US" dirty="0"/>
              <a:t> and is licensed under CC BY-SA 2.0, via Wikimedia Commons: https://commons.wikimedia.org/wiki/File:Exhibition_I_am_Ashurbanipal_king_of_the_world,_king_of_Assyria,_British_Museum_(45923212492).jpg.</a:t>
            </a:r>
          </a:p>
          <a:p>
            <a:endParaRPr lang="en-US" dirty="0"/>
          </a:p>
          <a:p>
            <a:r>
              <a:rPr lang="en-US" dirty="0"/>
              <a:t>wiki45923212492</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22087856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was photographed at the </a:t>
            </a:r>
            <a:r>
              <a:rPr lang="en-US" dirty="0"/>
              <a:t>National Museum of Antiquities (Rijksmuseum van Oudheden) in Leiden.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adr1805206778</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9033656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verse clearly indicates that the vassals of Hadadezer (including</a:t>
            </a:r>
            <a:r>
              <a:rPr lang="en-US" baseline="0" dirty="0"/>
              <a:t> those beyond the River) became vassals of Israel under David (and also Solomon, cf. 1 Kgs 4:24), which means that they were no longer loyal to Aram-</a:t>
            </a:r>
            <a:r>
              <a:rPr lang="en-US" baseline="0" dirty="0" err="1"/>
              <a:t>zobah</a:t>
            </a:r>
            <a:r>
              <a:rPr lang="en-US" baseline="0" dirty="0"/>
              <a:t> and Hadadezer.</a:t>
            </a:r>
          </a:p>
          <a:p>
            <a:endParaRPr lang="en-US" dirty="0"/>
          </a:p>
          <a:p>
            <a:r>
              <a:rPr lang="en-US" dirty="0"/>
              <a:t>dgg052405101</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320613949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foreign rulers</a:t>
            </a:r>
            <a:r>
              <a:rPr lang="en-US" baseline="0" dirty="0"/>
              <a:t> recognized David’s power over them, which placed them in a vassal-like relationship to him. This relief shows a number of men paying homage to the Assyrian king Shalmaneser III, some standing, some kneeling, and one bowing with his face to the ground. This artifact was photographed at the British Museum.</a:t>
            </a:r>
          </a:p>
          <a:p>
            <a:endParaRPr lang="en-US" dirty="0"/>
          </a:p>
          <a:p>
            <a:r>
              <a:rPr lang="en-US" dirty="0"/>
              <a:t>adr1805194234</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320613949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The</a:t>
            </a:r>
            <a:r>
              <a:rPr lang="en-US" baseline="0" dirty="0">
                <a:ea typeface="ＭＳ Ｐゴシック" pitchFamily="34" charset="-128"/>
              </a:rPr>
              <a:t> Ammonites without their Aramean allies were no longer protected from David and Israel, whom they had provoked by humiliating their diplomats. Rabbah and the Ammonites would eventually be conquered by David (2 Sam 12:26-31). The siege may have occurred on the northern side of the city, because t</a:t>
            </a:r>
            <a:r>
              <a:rPr lang="en-US" dirty="0">
                <a:ea typeface="ＭＳ Ｐゴシック" pitchFamily="34" charset="-128"/>
              </a:rPr>
              <a:t>he north side was not so protected by deep valleys and thus was the most vulnerable to attack.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tb060303059</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920153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10/30/2021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48.jpeg"/></Relationships>
</file>

<file path=ppt/slides/_rels/slide5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microsoft.com/office/2007/relationships/hdphoto" Target="../media/hdphoto3.wdp"/></Relationships>
</file>

<file path=ppt/slides/_rels/slide5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59.jpeg"/></Relationships>
</file>

<file path=ppt/slides/_rels/slide6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61.jpg"/></Relationships>
</file>

<file path=ppt/slides/_rels/slide6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64.jpeg"/></Relationships>
</file>

<file path=ppt/slides/_rels/slide71.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9.jpeg"/></Relationships>
</file>

<file path=ppt/slides/_rels/slide8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microsoft.com/office/2007/relationships/hdphoto" Target="../media/hdphoto4.wdp"/></Relationships>
</file>

<file path=ppt/slides/_rels/slide8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0.jpeg"/></Relationships>
</file>

<file path=ppt/slides/_rels/slide9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microsoft.com/office/2007/relationships/hdphoto" Target="../media/hdphoto5.wdp"/></Relationships>
</file>

<file path=ppt/slides/_rels/slide9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microsoft.com/office/2007/relationships/hdphoto" Target="../media/hdphoto6.wdp"/></Relationships>
</file>

<file path=ppt/slides/_rels/slide9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microsoft.com/office/2007/relationships/hdphoto" Target="../media/hdphoto7.wdp"/></Relationships>
</file>

<file path=ppt/slides/_rels/slide97.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9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10</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Attack on an enemy town, from the central palace of Tiglath-pileser III at Nimrud, 730–727 BC</a:t>
            </a:r>
          </a:p>
        </p:txBody>
      </p:sp>
      <p:sp>
        <p:nvSpPr>
          <p:cNvPr id="3" name="Text Placeholder 2"/>
          <p:cNvSpPr>
            <a:spLocks noGrp="1"/>
          </p:cNvSpPr>
          <p:nvPr>
            <p:ph type="body" sz="quarter" idx="12"/>
          </p:nvPr>
        </p:nvSpPr>
        <p:spPr/>
        <p:txBody>
          <a:bodyPr/>
          <a:lstStyle/>
          <a:p>
            <a:r>
              <a:rPr lang="en-US" dirty="0"/>
              <a:t>10:3</a:t>
            </a:r>
          </a:p>
        </p:txBody>
      </p:sp>
      <p:sp>
        <p:nvSpPr>
          <p:cNvPr id="4" name="Title 3"/>
          <p:cNvSpPr>
            <a:spLocks noGrp="1"/>
          </p:cNvSpPr>
          <p:nvPr>
            <p:ph type="title"/>
          </p:nvPr>
        </p:nvSpPr>
        <p:spPr/>
        <p:txBody>
          <a:bodyPr/>
          <a:lstStyle/>
          <a:p>
            <a:r>
              <a:rPr lang="en-US" dirty="0"/>
              <a:t>Has not David sent his servants unto you to search the city, to spy it out, and to overthrow it?</a:t>
            </a:r>
          </a:p>
        </p:txBody>
      </p:sp>
      <p:pic>
        <p:nvPicPr>
          <p:cNvPr id="1026" name="Picture 2" descr="C:\Users\Kris\Documents\Bolen\PCB size\Getty Villa\Assyrian reliefs\Relief of attack on enemy town, Assyrian, from central palace at Nimrud, 730-727 BC, tb1009193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4869"/>
            <a:ext cx="9144000" cy="5148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84504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food, sitting, brown&#10;&#10;Description automatically generated">
            <a:extLst>
              <a:ext uri="{FF2B5EF4-FFF2-40B4-BE49-F238E27FC236}">
                <a16:creationId xmlns:a16="http://schemas.microsoft.com/office/drawing/2014/main" id="{F5E4DFD7-E727-4D6E-801B-D995533572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587"/>
            <a:ext cx="9144000" cy="6766560"/>
          </a:xfrm>
          <a:prstGeom prst="rect">
            <a:avLst/>
          </a:prstGeom>
        </p:spPr>
      </p:pic>
      <p:sp>
        <p:nvSpPr>
          <p:cNvPr id="2" name="Text Placeholder 1"/>
          <p:cNvSpPr>
            <a:spLocks noGrp="1"/>
          </p:cNvSpPr>
          <p:nvPr>
            <p:ph type="body" sz="quarter" idx="10"/>
          </p:nvPr>
        </p:nvSpPr>
        <p:spPr/>
        <p:txBody>
          <a:bodyPr/>
          <a:lstStyle/>
          <a:p>
            <a:r>
              <a:rPr lang="en-US" dirty="0"/>
              <a:t>Painted pottery head of a Canaanite figurine, from Hazor, 15th–13th centuries BC</a:t>
            </a:r>
          </a:p>
        </p:txBody>
      </p:sp>
      <p:sp>
        <p:nvSpPr>
          <p:cNvPr id="3" name="Text Placeholder 2"/>
          <p:cNvSpPr>
            <a:spLocks noGrp="1"/>
          </p:cNvSpPr>
          <p:nvPr>
            <p:ph type="body" sz="quarter" idx="12"/>
          </p:nvPr>
        </p:nvSpPr>
        <p:spPr/>
        <p:txBody>
          <a:bodyPr/>
          <a:lstStyle/>
          <a:p>
            <a:r>
              <a:rPr lang="en-US" dirty="0"/>
              <a:t>10:4</a:t>
            </a:r>
          </a:p>
        </p:txBody>
      </p:sp>
      <p:sp>
        <p:nvSpPr>
          <p:cNvPr id="4" name="Title 3"/>
          <p:cNvSpPr>
            <a:spLocks noGrp="1"/>
          </p:cNvSpPr>
          <p:nvPr>
            <p:ph type="title"/>
          </p:nvPr>
        </p:nvSpPr>
        <p:spPr/>
        <p:txBody>
          <a:bodyPr/>
          <a:lstStyle/>
          <a:p>
            <a:r>
              <a:rPr lang="en-US" dirty="0"/>
              <a:t>So Hanun took David’s servants and shaved off half of their beards</a:t>
            </a:r>
          </a:p>
        </p:txBody>
      </p:sp>
    </p:spTree>
    <p:extLst>
      <p:ext uri="{BB962C8B-B14F-4D97-AF65-F5344CB8AC3E}">
        <p14:creationId xmlns:p14="http://schemas.microsoft.com/office/powerpoint/2010/main" val="1146018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sk of bearded man, Late Bronze III, tb060408249.jpg"/>
          <p:cNvPicPr>
            <a:picLocks noChangeAspect="1"/>
          </p:cNvPicPr>
          <p:nvPr/>
        </p:nvPicPr>
        <p:blipFill rotWithShape="1">
          <a:blip r:embed="rId3" cstate="print">
            <a:extLst>
              <a:ext uri="{28A0092B-C50C-407E-A947-70E740481C1C}">
                <a14:useLocalDpi xmlns:a14="http://schemas.microsoft.com/office/drawing/2010/main" val="0"/>
              </a:ext>
            </a:extLst>
          </a:blip>
          <a:srcRect b="3352"/>
          <a:stretch/>
        </p:blipFill>
        <p:spPr>
          <a:xfrm>
            <a:off x="1644285" y="224480"/>
            <a:ext cx="5855430" cy="6409041"/>
          </a:xfrm>
          <a:prstGeom prst="rect">
            <a:avLst/>
          </a:prstGeom>
        </p:spPr>
      </p:pic>
      <p:sp>
        <p:nvSpPr>
          <p:cNvPr id="2" name="Text Placeholder 1"/>
          <p:cNvSpPr>
            <a:spLocks noGrp="1"/>
          </p:cNvSpPr>
          <p:nvPr>
            <p:ph type="body" sz="quarter" idx="10"/>
          </p:nvPr>
        </p:nvSpPr>
        <p:spPr/>
        <p:txBody>
          <a:bodyPr/>
          <a:lstStyle/>
          <a:p>
            <a:r>
              <a:rPr lang="en-US" dirty="0"/>
              <a:t>Mask of a bearded man, Late Bronze Age, 13th century BC</a:t>
            </a:r>
          </a:p>
        </p:txBody>
      </p:sp>
      <p:sp>
        <p:nvSpPr>
          <p:cNvPr id="3" name="Text Placeholder 2"/>
          <p:cNvSpPr>
            <a:spLocks noGrp="1"/>
          </p:cNvSpPr>
          <p:nvPr>
            <p:ph type="body" sz="quarter" idx="12"/>
          </p:nvPr>
        </p:nvSpPr>
        <p:spPr/>
        <p:txBody>
          <a:bodyPr/>
          <a:lstStyle/>
          <a:p>
            <a:r>
              <a:rPr lang="en-US" dirty="0"/>
              <a:t>10:4</a:t>
            </a:r>
          </a:p>
        </p:txBody>
      </p:sp>
      <p:sp>
        <p:nvSpPr>
          <p:cNvPr id="4" name="Title 3"/>
          <p:cNvSpPr>
            <a:spLocks noGrp="1"/>
          </p:cNvSpPr>
          <p:nvPr>
            <p:ph type="title"/>
          </p:nvPr>
        </p:nvSpPr>
        <p:spPr/>
        <p:txBody>
          <a:bodyPr/>
          <a:lstStyle/>
          <a:p>
            <a:r>
              <a:rPr lang="en-US" dirty="0"/>
              <a:t>So </a:t>
            </a:r>
            <a:r>
              <a:rPr lang="en-US" dirty="0" err="1"/>
              <a:t>Hanun</a:t>
            </a:r>
            <a:r>
              <a:rPr lang="en-US" dirty="0"/>
              <a:t> took David’s servants and shaved off half of their beards</a:t>
            </a:r>
          </a:p>
        </p:txBody>
      </p:sp>
    </p:spTree>
    <p:extLst>
      <p:ext uri="{BB962C8B-B14F-4D97-AF65-F5344CB8AC3E}">
        <p14:creationId xmlns:p14="http://schemas.microsoft.com/office/powerpoint/2010/main" val="1123110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Egyptian shaving razor, bronze, 1500–1200 BC </a:t>
            </a:r>
          </a:p>
        </p:txBody>
      </p:sp>
      <p:sp>
        <p:nvSpPr>
          <p:cNvPr id="4" name="Text Placeholder 3"/>
          <p:cNvSpPr>
            <a:spLocks noGrp="1"/>
          </p:cNvSpPr>
          <p:nvPr>
            <p:ph type="body" sz="quarter" idx="12"/>
          </p:nvPr>
        </p:nvSpPr>
        <p:spPr/>
        <p:txBody>
          <a:bodyPr/>
          <a:lstStyle/>
          <a:p>
            <a:r>
              <a:rPr lang="en-US" dirty="0"/>
              <a:t>10:4</a:t>
            </a:r>
          </a:p>
        </p:txBody>
      </p:sp>
      <p:sp>
        <p:nvSpPr>
          <p:cNvPr id="2" name="Title 1"/>
          <p:cNvSpPr>
            <a:spLocks noGrp="1"/>
          </p:cNvSpPr>
          <p:nvPr>
            <p:ph type="title"/>
          </p:nvPr>
        </p:nvSpPr>
        <p:spPr/>
        <p:txBody>
          <a:bodyPr/>
          <a:lstStyle/>
          <a:p>
            <a:r>
              <a:rPr lang="en-US" dirty="0"/>
              <a:t>So </a:t>
            </a:r>
            <a:r>
              <a:rPr lang="en-US" dirty="0" err="1"/>
              <a:t>Hanun</a:t>
            </a:r>
            <a:r>
              <a:rPr lang="en-US" dirty="0"/>
              <a:t> took David’s servants and shaved off half of their beards</a:t>
            </a:r>
          </a:p>
        </p:txBody>
      </p:sp>
      <p:pic>
        <p:nvPicPr>
          <p:cNvPr id="6146" name="Picture 2" descr="C:\Users\Kris\Documents\Bolen\04 0Adds 2012\19 Museum\US Museums\Field Museum Chicago\Egypt\Egyptian shaving razor, bronze, New Kingdom, adr15060841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7088"/>
            <a:ext cx="9144000" cy="5202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95226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elidonya shipwreck, bronze mirror and razor, tb062106128-001.jpg"/>
          <p:cNvPicPr>
            <a:picLocks noChangeAspect="1"/>
          </p:cNvPicPr>
          <p:nvPr/>
        </p:nvPicPr>
        <p:blipFill rotWithShape="1">
          <a:blip r:embed="rId3" cstate="print">
            <a:extLst>
              <a:ext uri="{28A0092B-C50C-407E-A947-70E740481C1C}">
                <a14:useLocalDpi xmlns:a14="http://schemas.microsoft.com/office/drawing/2010/main" val="0"/>
              </a:ext>
            </a:extLst>
          </a:blip>
          <a:srcRect b="3478"/>
          <a:stretch/>
        </p:blipFill>
        <p:spPr>
          <a:xfrm>
            <a:off x="2057400" y="188487"/>
            <a:ext cx="5029200" cy="6481027"/>
          </a:xfrm>
          <a:prstGeom prst="rect">
            <a:avLst/>
          </a:prstGeom>
        </p:spPr>
      </p:pic>
      <p:sp>
        <p:nvSpPr>
          <p:cNvPr id="2" name="Text Placeholder 1"/>
          <p:cNvSpPr>
            <a:spLocks noGrp="1"/>
          </p:cNvSpPr>
          <p:nvPr>
            <p:ph type="body" sz="quarter" idx="10"/>
          </p:nvPr>
        </p:nvSpPr>
        <p:spPr/>
        <p:txBody>
          <a:bodyPr/>
          <a:lstStyle/>
          <a:p>
            <a:r>
              <a:rPr lang="en-US" dirty="0"/>
              <a:t>Razor and mirror made of bronze, from the </a:t>
            </a:r>
            <a:r>
              <a:rPr lang="en-US" dirty="0" err="1"/>
              <a:t>Gelidonya</a:t>
            </a:r>
            <a:r>
              <a:rPr lang="en-US" dirty="0"/>
              <a:t> shipwreck, late 13th century BC</a:t>
            </a:r>
          </a:p>
        </p:txBody>
      </p:sp>
      <p:sp>
        <p:nvSpPr>
          <p:cNvPr id="3" name="Text Placeholder 2"/>
          <p:cNvSpPr>
            <a:spLocks noGrp="1"/>
          </p:cNvSpPr>
          <p:nvPr>
            <p:ph type="body" sz="quarter" idx="12"/>
          </p:nvPr>
        </p:nvSpPr>
        <p:spPr/>
        <p:txBody>
          <a:bodyPr/>
          <a:lstStyle/>
          <a:p>
            <a:r>
              <a:rPr lang="en-US" dirty="0"/>
              <a:t>10:4</a:t>
            </a:r>
          </a:p>
        </p:txBody>
      </p:sp>
      <p:sp>
        <p:nvSpPr>
          <p:cNvPr id="4" name="Title 3"/>
          <p:cNvSpPr>
            <a:spLocks noGrp="1"/>
          </p:cNvSpPr>
          <p:nvPr>
            <p:ph type="title"/>
          </p:nvPr>
        </p:nvSpPr>
        <p:spPr/>
        <p:txBody>
          <a:bodyPr/>
          <a:lstStyle/>
          <a:p>
            <a:r>
              <a:rPr lang="en-US" dirty="0"/>
              <a:t>So </a:t>
            </a:r>
            <a:r>
              <a:rPr lang="en-US" dirty="0" err="1"/>
              <a:t>Hanun</a:t>
            </a:r>
            <a:r>
              <a:rPr lang="en-US" dirty="0"/>
              <a:t> took David’s servants and shaved off half of their beards</a:t>
            </a:r>
          </a:p>
        </p:txBody>
      </p:sp>
    </p:spTree>
    <p:extLst>
      <p:ext uri="{BB962C8B-B14F-4D97-AF65-F5344CB8AC3E}">
        <p14:creationId xmlns:p14="http://schemas.microsoft.com/office/powerpoint/2010/main" val="952850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lothing, indoor, sitting, food&#10;&#10;Description automatically generated">
            <a:extLst>
              <a:ext uri="{FF2B5EF4-FFF2-40B4-BE49-F238E27FC236}">
                <a16:creationId xmlns:a16="http://schemas.microsoft.com/office/drawing/2014/main" id="{385FC230-B3DE-47B4-B59E-D99BE5A0D2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0604"/>
            <a:ext cx="9144000" cy="6336792"/>
          </a:xfrm>
          <a:prstGeom prst="rect">
            <a:avLst/>
          </a:prstGeom>
        </p:spPr>
      </p:pic>
      <p:sp>
        <p:nvSpPr>
          <p:cNvPr id="3" name="Text Placeholder 2"/>
          <p:cNvSpPr>
            <a:spLocks noGrp="1"/>
          </p:cNvSpPr>
          <p:nvPr>
            <p:ph type="body" sz="quarter" idx="10"/>
          </p:nvPr>
        </p:nvSpPr>
        <p:spPr/>
        <p:txBody>
          <a:bodyPr/>
          <a:lstStyle/>
          <a:p>
            <a:r>
              <a:rPr lang="en-US" dirty="0"/>
              <a:t>Flint blades chipped from a stone core</a:t>
            </a:r>
          </a:p>
        </p:txBody>
      </p:sp>
      <p:sp>
        <p:nvSpPr>
          <p:cNvPr id="4" name="Text Placeholder 3"/>
          <p:cNvSpPr>
            <a:spLocks noGrp="1"/>
          </p:cNvSpPr>
          <p:nvPr>
            <p:ph type="body" sz="quarter" idx="12"/>
          </p:nvPr>
        </p:nvSpPr>
        <p:spPr/>
        <p:txBody>
          <a:bodyPr/>
          <a:lstStyle/>
          <a:p>
            <a:r>
              <a:rPr lang="en-US" dirty="0"/>
              <a:t>10:4</a:t>
            </a:r>
          </a:p>
        </p:txBody>
      </p:sp>
      <p:sp>
        <p:nvSpPr>
          <p:cNvPr id="2" name="Title 1"/>
          <p:cNvSpPr>
            <a:spLocks noGrp="1"/>
          </p:cNvSpPr>
          <p:nvPr>
            <p:ph type="title"/>
          </p:nvPr>
        </p:nvSpPr>
        <p:spPr/>
        <p:txBody>
          <a:bodyPr/>
          <a:lstStyle/>
          <a:p>
            <a:r>
              <a:rPr lang="en-US" dirty="0"/>
              <a:t>So </a:t>
            </a:r>
            <a:r>
              <a:rPr lang="en-US" dirty="0" err="1"/>
              <a:t>Hanun</a:t>
            </a:r>
            <a:r>
              <a:rPr lang="en-US" dirty="0"/>
              <a:t> took David’s servants and shaved off half of their beards</a:t>
            </a:r>
          </a:p>
        </p:txBody>
      </p:sp>
    </p:spTree>
    <p:extLst>
      <p:ext uri="{BB962C8B-B14F-4D97-AF65-F5344CB8AC3E}">
        <p14:creationId xmlns:p14="http://schemas.microsoft.com/office/powerpoint/2010/main" val="9697530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tone, sitting, old&#10;&#10;Description automatically generated">
            <a:extLst>
              <a:ext uri="{FF2B5EF4-FFF2-40B4-BE49-F238E27FC236}">
                <a16:creationId xmlns:a16="http://schemas.microsoft.com/office/drawing/2014/main" id="{95598A8D-A287-43F6-A98F-9AB2CC8098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
            <a:ext cx="9144000" cy="6775704"/>
          </a:xfrm>
          <a:prstGeom prst="rect">
            <a:avLst/>
          </a:prstGeom>
        </p:spPr>
      </p:pic>
      <p:sp>
        <p:nvSpPr>
          <p:cNvPr id="2" name="Text Placeholder 1"/>
          <p:cNvSpPr>
            <a:spLocks noGrp="1"/>
          </p:cNvSpPr>
          <p:nvPr>
            <p:ph type="body" sz="quarter" idx="10"/>
          </p:nvPr>
        </p:nvSpPr>
        <p:spPr/>
        <p:txBody>
          <a:bodyPr/>
          <a:lstStyle/>
          <a:p>
            <a:r>
              <a:rPr lang="en-US" dirty="0"/>
              <a:t>Relief of armed Assyrian servants in ankle-length garments, from Khorsabad, 8th century BC</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err="1"/>
              <a:t>Hanun</a:t>
            </a:r>
            <a:r>
              <a:rPr lang="en-US" dirty="0"/>
              <a:t> . . . cut off their garments in the middle at their hips and sent them away</a:t>
            </a:r>
          </a:p>
        </p:txBody>
      </p:sp>
    </p:spTree>
    <p:extLst>
      <p:ext uri="{BB962C8B-B14F-4D97-AF65-F5344CB8AC3E}">
        <p14:creationId xmlns:p14="http://schemas.microsoft.com/office/powerpoint/2010/main" val="1695164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France Museums\Lyon Roman-Gallo Museum-pcb\Decorative mask, from funeral monument in Massues neighborhood, tb09171949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132"/>
          <a:stretch/>
        </p:blipFill>
        <p:spPr bwMode="auto">
          <a:xfrm>
            <a:off x="0" y="171450"/>
            <a:ext cx="9144000" cy="6588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Decorative mask from a funeral monument in Lyon</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David sent men to meet them, for the men were greatly ashamed</a:t>
            </a:r>
          </a:p>
        </p:txBody>
      </p:sp>
    </p:spTree>
    <p:extLst>
      <p:ext uri="{BB962C8B-B14F-4D97-AF65-F5344CB8AC3E}">
        <p14:creationId xmlns:p14="http://schemas.microsoft.com/office/powerpoint/2010/main" val="593238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map&#10;&#10;Description automatically generated">
            <a:extLst>
              <a:ext uri="{FF2B5EF4-FFF2-40B4-BE49-F238E27FC236}">
                <a16:creationId xmlns:a16="http://schemas.microsoft.com/office/drawing/2014/main" id="{F4F420FE-88F5-4C31-A65E-AB282B2BDF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
        <p:nvSpPr>
          <p:cNvPr id="2" name="Text Placeholder 1"/>
          <p:cNvSpPr>
            <a:spLocks noGrp="1"/>
          </p:cNvSpPr>
          <p:nvPr>
            <p:ph type="body" sz="quarter" idx="10"/>
          </p:nvPr>
        </p:nvSpPr>
        <p:spPr/>
        <p:txBody>
          <a:bodyPr/>
          <a:lstStyle/>
          <a:p>
            <a:r>
              <a:rPr lang="en-US" dirty="0"/>
              <a:t>Map showing </a:t>
            </a:r>
            <a:r>
              <a:rPr lang="en-US" dirty="0" err="1"/>
              <a:t>Rabbat</a:t>
            </a:r>
            <a:r>
              <a:rPr lang="en-US" dirty="0"/>
              <a:t>-Ammon (Rabbah), Jericho, and Jerusalem</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sp>
        <p:nvSpPr>
          <p:cNvPr id="7" name="Oval 6">
            <a:extLst>
              <a:ext uri="{FF2B5EF4-FFF2-40B4-BE49-F238E27FC236}">
                <a16:creationId xmlns:a16="http://schemas.microsoft.com/office/drawing/2014/main" id="{1281777D-4CF9-47D2-BE98-46C779E9B866}"/>
              </a:ext>
            </a:extLst>
          </p:cNvPr>
          <p:cNvSpPr/>
          <p:nvPr/>
        </p:nvSpPr>
        <p:spPr>
          <a:xfrm>
            <a:off x="6315075" y="2070259"/>
            <a:ext cx="1764030" cy="861536"/>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Oval 7">
            <a:extLst>
              <a:ext uri="{FF2B5EF4-FFF2-40B4-BE49-F238E27FC236}">
                <a16:creationId xmlns:a16="http://schemas.microsoft.com/office/drawing/2014/main" id="{96735FD8-183B-4F5B-93C0-AD9BA46ADC61}"/>
              </a:ext>
            </a:extLst>
          </p:cNvPr>
          <p:cNvSpPr/>
          <p:nvPr/>
        </p:nvSpPr>
        <p:spPr>
          <a:xfrm>
            <a:off x="1345565" y="3947049"/>
            <a:ext cx="1184275" cy="452231"/>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Oval 8">
            <a:extLst>
              <a:ext uri="{FF2B5EF4-FFF2-40B4-BE49-F238E27FC236}">
                <a16:creationId xmlns:a16="http://schemas.microsoft.com/office/drawing/2014/main" id="{8F73E4DE-C53D-47B3-AFBF-5B8470F3A79B}"/>
              </a:ext>
            </a:extLst>
          </p:cNvPr>
          <p:cNvSpPr/>
          <p:nvPr/>
        </p:nvSpPr>
        <p:spPr>
          <a:xfrm>
            <a:off x="2945765" y="3119735"/>
            <a:ext cx="1043849" cy="452231"/>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137307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aerial from west, tb010703748-0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Rift and Ammonite territory (aerial view from the west)</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spTree>
    <p:extLst>
      <p:ext uri="{BB962C8B-B14F-4D97-AF65-F5344CB8AC3E}">
        <p14:creationId xmlns:p14="http://schemas.microsoft.com/office/powerpoint/2010/main" val="3863197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Amman acropolis from theater3"/>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Citadel of Rabbah, modern Amman (from the Roman theater)</a:t>
            </a:r>
          </a:p>
        </p:txBody>
      </p:sp>
      <p:sp>
        <p:nvSpPr>
          <p:cNvPr id="3" name="Text Placeholder 2"/>
          <p:cNvSpPr>
            <a:spLocks noGrp="1"/>
          </p:cNvSpPr>
          <p:nvPr>
            <p:ph type="body" sz="quarter" idx="12"/>
          </p:nvPr>
        </p:nvSpPr>
        <p:spPr/>
        <p:txBody>
          <a:bodyPr/>
          <a:lstStyle/>
          <a:p>
            <a:r>
              <a:rPr lang="en-US" dirty="0"/>
              <a:t>10:1</a:t>
            </a:r>
          </a:p>
        </p:txBody>
      </p:sp>
      <p:sp>
        <p:nvSpPr>
          <p:cNvPr id="4" name="Title 3"/>
          <p:cNvSpPr>
            <a:spLocks noGrp="1"/>
          </p:cNvSpPr>
          <p:nvPr>
            <p:ph type="title"/>
          </p:nvPr>
        </p:nvSpPr>
        <p:spPr/>
        <p:txBody>
          <a:bodyPr/>
          <a:lstStyle/>
          <a:p>
            <a:r>
              <a:rPr lang="en-US" dirty="0"/>
              <a:t>Now the king of the Ammonites died, and Hanun his son reigned in his place</a:t>
            </a:r>
          </a:p>
        </p:txBody>
      </p:sp>
    </p:spTree>
    <p:extLst>
      <p:ext uri="{BB962C8B-B14F-4D97-AF65-F5344CB8AC3E}">
        <p14:creationId xmlns:p14="http://schemas.microsoft.com/office/powerpoint/2010/main" val="1448120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aerial from west, tb010703748-0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Rift and Ammonite territory (aerial view from the west)</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sp>
        <p:nvSpPr>
          <p:cNvPr id="6" name="Text Box 16"/>
          <p:cNvSpPr txBox="1">
            <a:spLocks noChangeArrowheads="1"/>
          </p:cNvSpPr>
          <p:nvPr/>
        </p:nvSpPr>
        <p:spPr bwMode="auto">
          <a:xfrm>
            <a:off x="4461551" y="369332"/>
            <a:ext cx="200728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Rabbah (Amman)</a:t>
            </a:r>
          </a:p>
        </p:txBody>
      </p:sp>
      <p:sp>
        <p:nvSpPr>
          <p:cNvPr id="7" name="Text Box 16"/>
          <p:cNvSpPr txBox="1">
            <a:spLocks noChangeArrowheads="1"/>
          </p:cNvSpPr>
          <p:nvPr/>
        </p:nvSpPr>
        <p:spPr bwMode="auto">
          <a:xfrm>
            <a:off x="685800" y="5410200"/>
            <a:ext cx="92079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Jericho</a:t>
            </a:r>
          </a:p>
        </p:txBody>
      </p:sp>
      <p:sp>
        <p:nvSpPr>
          <p:cNvPr id="9" name="Line 9"/>
          <p:cNvSpPr>
            <a:spLocks noChangeShapeType="1"/>
          </p:cNvSpPr>
          <p:nvPr/>
        </p:nvSpPr>
        <p:spPr bwMode="auto">
          <a:xfrm flipH="1">
            <a:off x="152400" y="5791200"/>
            <a:ext cx="457200" cy="19981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Line 9">
            <a:extLst>
              <a:ext uri="{FF2B5EF4-FFF2-40B4-BE49-F238E27FC236}">
                <a16:creationId xmlns:a16="http://schemas.microsoft.com/office/drawing/2014/main" id="{21594C82-1157-42CC-847F-E23DF89C3B5D}"/>
              </a:ext>
            </a:extLst>
          </p:cNvPr>
          <p:cNvSpPr>
            <a:spLocks noChangeShapeType="1"/>
          </p:cNvSpPr>
          <p:nvPr/>
        </p:nvSpPr>
        <p:spPr bwMode="auto">
          <a:xfrm flipH="1">
            <a:off x="4037076" y="601141"/>
            <a:ext cx="424475" cy="125914"/>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9149581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Jericho, modern Tell es-Sultan (from the west)</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pic>
        <p:nvPicPr>
          <p:cNvPr id="5" name="Picture 4" descr="Jericho, Tell es-Sultan from west, tb02070748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583596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J:\Bethany\Matson15k1\Jericho\Jericho, Tell es-Sultan, aerial from northwest, 1931, mat221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4650"/>
            <a:ext cx="9144001" cy="61087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Jericho, modern Tell </a:t>
            </a:r>
            <a:r>
              <a:rPr lang="en-US" dirty="0" err="1"/>
              <a:t>es</a:t>
            </a:r>
            <a:r>
              <a:rPr lang="en-US" dirty="0"/>
              <a:t>-Sultan, 1931 (aerial view from the northwest) </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spTree>
    <p:extLst>
      <p:ext uri="{BB962C8B-B14F-4D97-AF65-F5344CB8AC3E}">
        <p14:creationId xmlns:p14="http://schemas.microsoft.com/office/powerpoint/2010/main" val="1791081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J:\Bethany\Matson15k1\Jericho\Jericho, Tell es-Sultan, aerial from northwest, 1931, mat221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4650"/>
            <a:ext cx="9144001" cy="61087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Jericho, modern Tell </a:t>
            </a:r>
            <a:r>
              <a:rPr lang="en-US" dirty="0" err="1"/>
              <a:t>es</a:t>
            </a:r>
            <a:r>
              <a:rPr lang="en-US" dirty="0"/>
              <a:t>-Sultan, 1931 (aerial view from the northwest) </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sp>
        <p:nvSpPr>
          <p:cNvPr id="6" name="Text Box 12">
            <a:extLst>
              <a:ext uri="{FF2B5EF4-FFF2-40B4-BE49-F238E27FC236}">
                <a16:creationId xmlns:a16="http://schemas.microsoft.com/office/drawing/2014/main" id="{0766499A-88DC-4CA0-B9AB-0E8C76487D57}"/>
              </a:ext>
            </a:extLst>
          </p:cNvPr>
          <p:cNvSpPr txBox="1">
            <a:spLocks noChangeArrowheads="1"/>
          </p:cNvSpPr>
          <p:nvPr/>
        </p:nvSpPr>
        <p:spPr bwMode="auto">
          <a:xfrm>
            <a:off x="5168514" y="838200"/>
            <a:ext cx="1059906" cy="369332"/>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1800" kern="0" dirty="0">
                <a:solidFill>
                  <a:srgbClr val="FFFFFF"/>
                </a:solidFill>
                <a:effectLst>
                  <a:glow rad="76200">
                    <a:srgbClr val="000000">
                      <a:alpha val="60000"/>
                    </a:srgbClr>
                  </a:glow>
                </a:effectLst>
              </a:rPr>
              <a:t>Dead Sea</a:t>
            </a:r>
            <a:endParaRPr kumimoji="0" lang="en-US" sz="18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7" name="Line 9">
            <a:extLst>
              <a:ext uri="{FF2B5EF4-FFF2-40B4-BE49-F238E27FC236}">
                <a16:creationId xmlns:a16="http://schemas.microsoft.com/office/drawing/2014/main" id="{FC92F3E4-7D61-4E8C-80E4-61B10D5FCF0E}"/>
              </a:ext>
            </a:extLst>
          </p:cNvPr>
          <p:cNvSpPr>
            <a:spLocks noChangeShapeType="1"/>
          </p:cNvSpPr>
          <p:nvPr/>
        </p:nvSpPr>
        <p:spPr bwMode="auto">
          <a:xfrm flipH="1">
            <a:off x="5628466" y="1219200"/>
            <a:ext cx="54595" cy="33791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Freeform 4"/>
          <p:cNvSpPr/>
          <p:nvPr/>
        </p:nvSpPr>
        <p:spPr>
          <a:xfrm>
            <a:off x="2388411" y="4013871"/>
            <a:ext cx="5494112" cy="2197566"/>
          </a:xfrm>
          <a:custGeom>
            <a:avLst/>
            <a:gdLst>
              <a:gd name="connsiteX0" fmla="*/ 5200650 w 5486400"/>
              <a:gd name="connsiteY0" fmla="*/ 104775 h 2190750"/>
              <a:gd name="connsiteX1" fmla="*/ 4543425 w 5486400"/>
              <a:gd name="connsiteY1" fmla="*/ 0 h 2190750"/>
              <a:gd name="connsiteX2" fmla="*/ 4010025 w 5486400"/>
              <a:gd name="connsiteY2" fmla="*/ 38100 h 2190750"/>
              <a:gd name="connsiteX3" fmla="*/ 3190875 w 5486400"/>
              <a:gd name="connsiteY3" fmla="*/ 285750 h 2190750"/>
              <a:gd name="connsiteX4" fmla="*/ 2486025 w 5486400"/>
              <a:gd name="connsiteY4" fmla="*/ 552450 h 2190750"/>
              <a:gd name="connsiteX5" fmla="*/ 1895475 w 5486400"/>
              <a:gd name="connsiteY5" fmla="*/ 685800 h 2190750"/>
              <a:gd name="connsiteX6" fmla="*/ 1028700 w 5486400"/>
              <a:gd name="connsiteY6" fmla="*/ 847725 h 2190750"/>
              <a:gd name="connsiteX7" fmla="*/ 476250 w 5486400"/>
              <a:gd name="connsiteY7" fmla="*/ 1028700 h 2190750"/>
              <a:gd name="connsiteX8" fmla="*/ 57150 w 5486400"/>
              <a:gd name="connsiteY8" fmla="*/ 1228725 h 2190750"/>
              <a:gd name="connsiteX9" fmla="*/ 0 w 5486400"/>
              <a:gd name="connsiteY9" fmla="*/ 1428750 h 2190750"/>
              <a:gd name="connsiteX10" fmla="*/ 47625 w 5486400"/>
              <a:gd name="connsiteY10" fmla="*/ 1743075 h 2190750"/>
              <a:gd name="connsiteX11" fmla="*/ 342900 w 5486400"/>
              <a:gd name="connsiteY11" fmla="*/ 2000250 h 2190750"/>
              <a:gd name="connsiteX12" fmla="*/ 1390650 w 5486400"/>
              <a:gd name="connsiteY12" fmla="*/ 2190750 h 2190750"/>
              <a:gd name="connsiteX13" fmla="*/ 2619375 w 5486400"/>
              <a:gd name="connsiteY13" fmla="*/ 2057400 h 2190750"/>
              <a:gd name="connsiteX14" fmla="*/ 3590925 w 5486400"/>
              <a:gd name="connsiteY14" fmla="*/ 1638300 h 2190750"/>
              <a:gd name="connsiteX15" fmla="*/ 4429125 w 5486400"/>
              <a:gd name="connsiteY15" fmla="*/ 1257300 h 2190750"/>
              <a:gd name="connsiteX16" fmla="*/ 5048250 w 5486400"/>
              <a:gd name="connsiteY16" fmla="*/ 1038225 h 2190750"/>
              <a:gd name="connsiteX17" fmla="*/ 5114925 w 5486400"/>
              <a:gd name="connsiteY17" fmla="*/ 990600 h 2190750"/>
              <a:gd name="connsiteX18" fmla="*/ 5457825 w 5486400"/>
              <a:gd name="connsiteY18" fmla="*/ 723900 h 2190750"/>
              <a:gd name="connsiteX19" fmla="*/ 5486400 w 5486400"/>
              <a:gd name="connsiteY19" fmla="*/ 381000 h 2190750"/>
              <a:gd name="connsiteX20" fmla="*/ 5200650 w 5486400"/>
              <a:gd name="connsiteY20" fmla="*/ 104775 h 2190750"/>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895475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895475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900238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900238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900238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900238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900238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900238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900238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0650 w 5486400"/>
              <a:gd name="connsiteY0" fmla="*/ 110454 h 2196429"/>
              <a:gd name="connsiteX1" fmla="*/ 4543425 w 5486400"/>
              <a:gd name="connsiteY1" fmla="*/ 5679 h 2196429"/>
              <a:gd name="connsiteX2" fmla="*/ 4010025 w 5486400"/>
              <a:gd name="connsiteY2" fmla="*/ 43779 h 2196429"/>
              <a:gd name="connsiteX3" fmla="*/ 3190875 w 5486400"/>
              <a:gd name="connsiteY3" fmla="*/ 291429 h 2196429"/>
              <a:gd name="connsiteX4" fmla="*/ 2486025 w 5486400"/>
              <a:gd name="connsiteY4" fmla="*/ 558129 h 2196429"/>
              <a:gd name="connsiteX5" fmla="*/ 1900238 w 5486400"/>
              <a:gd name="connsiteY5" fmla="*/ 691479 h 2196429"/>
              <a:gd name="connsiteX6" fmla="*/ 1028700 w 5486400"/>
              <a:gd name="connsiteY6" fmla="*/ 853404 h 2196429"/>
              <a:gd name="connsiteX7" fmla="*/ 476250 w 5486400"/>
              <a:gd name="connsiteY7" fmla="*/ 1034379 h 2196429"/>
              <a:gd name="connsiteX8" fmla="*/ 57150 w 5486400"/>
              <a:gd name="connsiteY8" fmla="*/ 1234404 h 2196429"/>
              <a:gd name="connsiteX9" fmla="*/ 0 w 5486400"/>
              <a:gd name="connsiteY9" fmla="*/ 1434429 h 2196429"/>
              <a:gd name="connsiteX10" fmla="*/ 47625 w 5486400"/>
              <a:gd name="connsiteY10" fmla="*/ 1748754 h 2196429"/>
              <a:gd name="connsiteX11" fmla="*/ 342900 w 5486400"/>
              <a:gd name="connsiteY11" fmla="*/ 2005929 h 2196429"/>
              <a:gd name="connsiteX12" fmla="*/ 1390650 w 5486400"/>
              <a:gd name="connsiteY12" fmla="*/ 2196429 h 2196429"/>
              <a:gd name="connsiteX13" fmla="*/ 2619375 w 5486400"/>
              <a:gd name="connsiteY13" fmla="*/ 2063079 h 2196429"/>
              <a:gd name="connsiteX14" fmla="*/ 3590925 w 5486400"/>
              <a:gd name="connsiteY14" fmla="*/ 1643979 h 2196429"/>
              <a:gd name="connsiteX15" fmla="*/ 4429125 w 5486400"/>
              <a:gd name="connsiteY15" fmla="*/ 1262979 h 2196429"/>
              <a:gd name="connsiteX16" fmla="*/ 5048250 w 5486400"/>
              <a:gd name="connsiteY16" fmla="*/ 1043904 h 2196429"/>
              <a:gd name="connsiteX17" fmla="*/ 5114925 w 5486400"/>
              <a:gd name="connsiteY17" fmla="*/ 996279 h 2196429"/>
              <a:gd name="connsiteX18" fmla="*/ 5457825 w 5486400"/>
              <a:gd name="connsiteY18" fmla="*/ 729579 h 2196429"/>
              <a:gd name="connsiteX19" fmla="*/ 5486400 w 5486400"/>
              <a:gd name="connsiteY19" fmla="*/ 386679 h 2196429"/>
              <a:gd name="connsiteX20" fmla="*/ 5200650 w 5486400"/>
              <a:gd name="connsiteY20" fmla="*/ 110454 h 2196429"/>
              <a:gd name="connsiteX0" fmla="*/ 5202504 w 5488254"/>
              <a:gd name="connsiteY0" fmla="*/ 110454 h 2196429"/>
              <a:gd name="connsiteX1" fmla="*/ 4545279 w 5488254"/>
              <a:gd name="connsiteY1" fmla="*/ 5679 h 2196429"/>
              <a:gd name="connsiteX2" fmla="*/ 4011879 w 5488254"/>
              <a:gd name="connsiteY2" fmla="*/ 43779 h 2196429"/>
              <a:gd name="connsiteX3" fmla="*/ 3192729 w 5488254"/>
              <a:gd name="connsiteY3" fmla="*/ 291429 h 2196429"/>
              <a:gd name="connsiteX4" fmla="*/ 2487879 w 5488254"/>
              <a:gd name="connsiteY4" fmla="*/ 558129 h 2196429"/>
              <a:gd name="connsiteX5" fmla="*/ 1902092 w 5488254"/>
              <a:gd name="connsiteY5" fmla="*/ 691479 h 2196429"/>
              <a:gd name="connsiteX6" fmla="*/ 1030554 w 5488254"/>
              <a:gd name="connsiteY6" fmla="*/ 853404 h 2196429"/>
              <a:gd name="connsiteX7" fmla="*/ 478104 w 5488254"/>
              <a:gd name="connsiteY7" fmla="*/ 1034379 h 2196429"/>
              <a:gd name="connsiteX8" fmla="*/ 59004 w 5488254"/>
              <a:gd name="connsiteY8" fmla="*/ 1234404 h 2196429"/>
              <a:gd name="connsiteX9" fmla="*/ 1854 w 5488254"/>
              <a:gd name="connsiteY9" fmla="*/ 1434429 h 2196429"/>
              <a:gd name="connsiteX10" fmla="*/ 49479 w 5488254"/>
              <a:gd name="connsiteY10" fmla="*/ 1748754 h 2196429"/>
              <a:gd name="connsiteX11" fmla="*/ 344754 w 5488254"/>
              <a:gd name="connsiteY11" fmla="*/ 2005929 h 2196429"/>
              <a:gd name="connsiteX12" fmla="*/ 1392504 w 5488254"/>
              <a:gd name="connsiteY12" fmla="*/ 2196429 h 2196429"/>
              <a:gd name="connsiteX13" fmla="*/ 2621229 w 5488254"/>
              <a:gd name="connsiteY13" fmla="*/ 2063079 h 2196429"/>
              <a:gd name="connsiteX14" fmla="*/ 3592779 w 5488254"/>
              <a:gd name="connsiteY14" fmla="*/ 1643979 h 2196429"/>
              <a:gd name="connsiteX15" fmla="*/ 4430979 w 5488254"/>
              <a:gd name="connsiteY15" fmla="*/ 1262979 h 2196429"/>
              <a:gd name="connsiteX16" fmla="*/ 5050104 w 5488254"/>
              <a:gd name="connsiteY16" fmla="*/ 1043904 h 2196429"/>
              <a:gd name="connsiteX17" fmla="*/ 5116779 w 5488254"/>
              <a:gd name="connsiteY17" fmla="*/ 996279 h 2196429"/>
              <a:gd name="connsiteX18" fmla="*/ 5459679 w 5488254"/>
              <a:gd name="connsiteY18" fmla="*/ 729579 h 2196429"/>
              <a:gd name="connsiteX19" fmla="*/ 5488254 w 5488254"/>
              <a:gd name="connsiteY19" fmla="*/ 386679 h 2196429"/>
              <a:gd name="connsiteX20" fmla="*/ 5202504 w 5488254"/>
              <a:gd name="connsiteY20" fmla="*/ 110454 h 2196429"/>
              <a:gd name="connsiteX0" fmla="*/ 5203014 w 5488764"/>
              <a:gd name="connsiteY0" fmla="*/ 110454 h 2196429"/>
              <a:gd name="connsiteX1" fmla="*/ 4545789 w 5488764"/>
              <a:gd name="connsiteY1" fmla="*/ 5679 h 2196429"/>
              <a:gd name="connsiteX2" fmla="*/ 4012389 w 5488764"/>
              <a:gd name="connsiteY2" fmla="*/ 43779 h 2196429"/>
              <a:gd name="connsiteX3" fmla="*/ 3193239 w 5488764"/>
              <a:gd name="connsiteY3" fmla="*/ 291429 h 2196429"/>
              <a:gd name="connsiteX4" fmla="*/ 2488389 w 5488764"/>
              <a:gd name="connsiteY4" fmla="*/ 558129 h 2196429"/>
              <a:gd name="connsiteX5" fmla="*/ 1902602 w 5488764"/>
              <a:gd name="connsiteY5" fmla="*/ 691479 h 2196429"/>
              <a:gd name="connsiteX6" fmla="*/ 1031064 w 5488764"/>
              <a:gd name="connsiteY6" fmla="*/ 853404 h 2196429"/>
              <a:gd name="connsiteX7" fmla="*/ 478614 w 5488764"/>
              <a:gd name="connsiteY7" fmla="*/ 1034379 h 2196429"/>
              <a:gd name="connsiteX8" fmla="*/ 59514 w 5488764"/>
              <a:gd name="connsiteY8" fmla="*/ 1234404 h 2196429"/>
              <a:gd name="connsiteX9" fmla="*/ 2364 w 5488764"/>
              <a:gd name="connsiteY9" fmla="*/ 1434429 h 2196429"/>
              <a:gd name="connsiteX10" fmla="*/ 49989 w 5488764"/>
              <a:gd name="connsiteY10" fmla="*/ 1748754 h 2196429"/>
              <a:gd name="connsiteX11" fmla="*/ 345264 w 5488764"/>
              <a:gd name="connsiteY11" fmla="*/ 2005929 h 2196429"/>
              <a:gd name="connsiteX12" fmla="*/ 1393014 w 5488764"/>
              <a:gd name="connsiteY12" fmla="*/ 2196429 h 2196429"/>
              <a:gd name="connsiteX13" fmla="*/ 2621739 w 5488764"/>
              <a:gd name="connsiteY13" fmla="*/ 2063079 h 2196429"/>
              <a:gd name="connsiteX14" fmla="*/ 3593289 w 5488764"/>
              <a:gd name="connsiteY14" fmla="*/ 1643979 h 2196429"/>
              <a:gd name="connsiteX15" fmla="*/ 4431489 w 5488764"/>
              <a:gd name="connsiteY15" fmla="*/ 1262979 h 2196429"/>
              <a:gd name="connsiteX16" fmla="*/ 5050614 w 5488764"/>
              <a:gd name="connsiteY16" fmla="*/ 1043904 h 2196429"/>
              <a:gd name="connsiteX17" fmla="*/ 5117289 w 5488764"/>
              <a:gd name="connsiteY17" fmla="*/ 996279 h 2196429"/>
              <a:gd name="connsiteX18" fmla="*/ 5460189 w 5488764"/>
              <a:gd name="connsiteY18" fmla="*/ 729579 h 2196429"/>
              <a:gd name="connsiteX19" fmla="*/ 5488764 w 5488764"/>
              <a:gd name="connsiteY19" fmla="*/ 386679 h 2196429"/>
              <a:gd name="connsiteX20" fmla="*/ 5203014 w 5488764"/>
              <a:gd name="connsiteY20" fmla="*/ 110454 h 2196429"/>
              <a:gd name="connsiteX0" fmla="*/ 5203014 w 5488764"/>
              <a:gd name="connsiteY0" fmla="*/ 110454 h 2196429"/>
              <a:gd name="connsiteX1" fmla="*/ 4545789 w 5488764"/>
              <a:gd name="connsiteY1" fmla="*/ 5679 h 2196429"/>
              <a:gd name="connsiteX2" fmla="*/ 4012389 w 5488764"/>
              <a:gd name="connsiteY2" fmla="*/ 43779 h 2196429"/>
              <a:gd name="connsiteX3" fmla="*/ 3193239 w 5488764"/>
              <a:gd name="connsiteY3" fmla="*/ 291429 h 2196429"/>
              <a:gd name="connsiteX4" fmla="*/ 2488389 w 5488764"/>
              <a:gd name="connsiteY4" fmla="*/ 558129 h 2196429"/>
              <a:gd name="connsiteX5" fmla="*/ 1902602 w 5488764"/>
              <a:gd name="connsiteY5" fmla="*/ 691479 h 2196429"/>
              <a:gd name="connsiteX6" fmla="*/ 1031064 w 5488764"/>
              <a:gd name="connsiteY6" fmla="*/ 853404 h 2196429"/>
              <a:gd name="connsiteX7" fmla="*/ 478614 w 5488764"/>
              <a:gd name="connsiteY7" fmla="*/ 1034379 h 2196429"/>
              <a:gd name="connsiteX8" fmla="*/ 59514 w 5488764"/>
              <a:gd name="connsiteY8" fmla="*/ 1234404 h 2196429"/>
              <a:gd name="connsiteX9" fmla="*/ 2364 w 5488764"/>
              <a:gd name="connsiteY9" fmla="*/ 1434429 h 2196429"/>
              <a:gd name="connsiteX10" fmla="*/ 49989 w 5488764"/>
              <a:gd name="connsiteY10" fmla="*/ 1748754 h 2196429"/>
              <a:gd name="connsiteX11" fmla="*/ 345264 w 5488764"/>
              <a:gd name="connsiteY11" fmla="*/ 2005929 h 2196429"/>
              <a:gd name="connsiteX12" fmla="*/ 1393014 w 5488764"/>
              <a:gd name="connsiteY12" fmla="*/ 2196429 h 2196429"/>
              <a:gd name="connsiteX13" fmla="*/ 2621739 w 5488764"/>
              <a:gd name="connsiteY13" fmla="*/ 2063079 h 2196429"/>
              <a:gd name="connsiteX14" fmla="*/ 3593289 w 5488764"/>
              <a:gd name="connsiteY14" fmla="*/ 1643979 h 2196429"/>
              <a:gd name="connsiteX15" fmla="*/ 4431489 w 5488764"/>
              <a:gd name="connsiteY15" fmla="*/ 1262979 h 2196429"/>
              <a:gd name="connsiteX16" fmla="*/ 5050614 w 5488764"/>
              <a:gd name="connsiteY16" fmla="*/ 1043904 h 2196429"/>
              <a:gd name="connsiteX17" fmla="*/ 5117289 w 5488764"/>
              <a:gd name="connsiteY17" fmla="*/ 996279 h 2196429"/>
              <a:gd name="connsiteX18" fmla="*/ 5460189 w 5488764"/>
              <a:gd name="connsiteY18" fmla="*/ 729579 h 2196429"/>
              <a:gd name="connsiteX19" fmla="*/ 5488764 w 5488764"/>
              <a:gd name="connsiteY19" fmla="*/ 386679 h 2196429"/>
              <a:gd name="connsiteX20" fmla="*/ 5203014 w 5488764"/>
              <a:gd name="connsiteY20" fmla="*/ 110454 h 2196429"/>
              <a:gd name="connsiteX0" fmla="*/ 5203014 w 5488764"/>
              <a:gd name="connsiteY0" fmla="*/ 110454 h 2196429"/>
              <a:gd name="connsiteX1" fmla="*/ 4545789 w 5488764"/>
              <a:gd name="connsiteY1" fmla="*/ 5679 h 2196429"/>
              <a:gd name="connsiteX2" fmla="*/ 4012389 w 5488764"/>
              <a:gd name="connsiteY2" fmla="*/ 43779 h 2196429"/>
              <a:gd name="connsiteX3" fmla="*/ 3193239 w 5488764"/>
              <a:gd name="connsiteY3" fmla="*/ 291429 h 2196429"/>
              <a:gd name="connsiteX4" fmla="*/ 2488389 w 5488764"/>
              <a:gd name="connsiteY4" fmla="*/ 558129 h 2196429"/>
              <a:gd name="connsiteX5" fmla="*/ 1902602 w 5488764"/>
              <a:gd name="connsiteY5" fmla="*/ 691479 h 2196429"/>
              <a:gd name="connsiteX6" fmla="*/ 1031064 w 5488764"/>
              <a:gd name="connsiteY6" fmla="*/ 853404 h 2196429"/>
              <a:gd name="connsiteX7" fmla="*/ 478614 w 5488764"/>
              <a:gd name="connsiteY7" fmla="*/ 1034379 h 2196429"/>
              <a:gd name="connsiteX8" fmla="*/ 59514 w 5488764"/>
              <a:gd name="connsiteY8" fmla="*/ 1234404 h 2196429"/>
              <a:gd name="connsiteX9" fmla="*/ 2364 w 5488764"/>
              <a:gd name="connsiteY9" fmla="*/ 1434429 h 2196429"/>
              <a:gd name="connsiteX10" fmla="*/ 49989 w 5488764"/>
              <a:gd name="connsiteY10" fmla="*/ 1748754 h 2196429"/>
              <a:gd name="connsiteX11" fmla="*/ 345264 w 5488764"/>
              <a:gd name="connsiteY11" fmla="*/ 2005929 h 2196429"/>
              <a:gd name="connsiteX12" fmla="*/ 1393014 w 5488764"/>
              <a:gd name="connsiteY12" fmla="*/ 2196429 h 2196429"/>
              <a:gd name="connsiteX13" fmla="*/ 2621739 w 5488764"/>
              <a:gd name="connsiteY13" fmla="*/ 2063079 h 2196429"/>
              <a:gd name="connsiteX14" fmla="*/ 3593289 w 5488764"/>
              <a:gd name="connsiteY14" fmla="*/ 1643979 h 2196429"/>
              <a:gd name="connsiteX15" fmla="*/ 4431489 w 5488764"/>
              <a:gd name="connsiteY15" fmla="*/ 1262979 h 2196429"/>
              <a:gd name="connsiteX16" fmla="*/ 5050614 w 5488764"/>
              <a:gd name="connsiteY16" fmla="*/ 1043904 h 2196429"/>
              <a:gd name="connsiteX17" fmla="*/ 5117289 w 5488764"/>
              <a:gd name="connsiteY17" fmla="*/ 996279 h 2196429"/>
              <a:gd name="connsiteX18" fmla="*/ 5460189 w 5488764"/>
              <a:gd name="connsiteY18" fmla="*/ 729579 h 2196429"/>
              <a:gd name="connsiteX19" fmla="*/ 5488764 w 5488764"/>
              <a:gd name="connsiteY19" fmla="*/ 386679 h 2196429"/>
              <a:gd name="connsiteX20" fmla="*/ 5203014 w 5488764"/>
              <a:gd name="connsiteY20" fmla="*/ 110454 h 2196429"/>
              <a:gd name="connsiteX0" fmla="*/ 5203014 w 5488764"/>
              <a:gd name="connsiteY0" fmla="*/ 110454 h 2217598"/>
              <a:gd name="connsiteX1" fmla="*/ 4545789 w 5488764"/>
              <a:gd name="connsiteY1" fmla="*/ 5679 h 2217598"/>
              <a:gd name="connsiteX2" fmla="*/ 4012389 w 5488764"/>
              <a:gd name="connsiteY2" fmla="*/ 43779 h 2217598"/>
              <a:gd name="connsiteX3" fmla="*/ 3193239 w 5488764"/>
              <a:gd name="connsiteY3" fmla="*/ 291429 h 2217598"/>
              <a:gd name="connsiteX4" fmla="*/ 2488389 w 5488764"/>
              <a:gd name="connsiteY4" fmla="*/ 558129 h 2217598"/>
              <a:gd name="connsiteX5" fmla="*/ 1902602 w 5488764"/>
              <a:gd name="connsiteY5" fmla="*/ 691479 h 2217598"/>
              <a:gd name="connsiteX6" fmla="*/ 1031064 w 5488764"/>
              <a:gd name="connsiteY6" fmla="*/ 853404 h 2217598"/>
              <a:gd name="connsiteX7" fmla="*/ 478614 w 5488764"/>
              <a:gd name="connsiteY7" fmla="*/ 1034379 h 2217598"/>
              <a:gd name="connsiteX8" fmla="*/ 59514 w 5488764"/>
              <a:gd name="connsiteY8" fmla="*/ 1234404 h 2217598"/>
              <a:gd name="connsiteX9" fmla="*/ 2364 w 5488764"/>
              <a:gd name="connsiteY9" fmla="*/ 1434429 h 2217598"/>
              <a:gd name="connsiteX10" fmla="*/ 49989 w 5488764"/>
              <a:gd name="connsiteY10" fmla="*/ 1748754 h 2217598"/>
              <a:gd name="connsiteX11" fmla="*/ 345264 w 5488764"/>
              <a:gd name="connsiteY11" fmla="*/ 2005929 h 2217598"/>
              <a:gd name="connsiteX12" fmla="*/ 1393014 w 5488764"/>
              <a:gd name="connsiteY12" fmla="*/ 2196429 h 2217598"/>
              <a:gd name="connsiteX13" fmla="*/ 2621739 w 5488764"/>
              <a:gd name="connsiteY13" fmla="*/ 2063079 h 2217598"/>
              <a:gd name="connsiteX14" fmla="*/ 3593289 w 5488764"/>
              <a:gd name="connsiteY14" fmla="*/ 1643979 h 2217598"/>
              <a:gd name="connsiteX15" fmla="*/ 4431489 w 5488764"/>
              <a:gd name="connsiteY15" fmla="*/ 1262979 h 2217598"/>
              <a:gd name="connsiteX16" fmla="*/ 5050614 w 5488764"/>
              <a:gd name="connsiteY16" fmla="*/ 1043904 h 2217598"/>
              <a:gd name="connsiteX17" fmla="*/ 5117289 w 5488764"/>
              <a:gd name="connsiteY17" fmla="*/ 996279 h 2217598"/>
              <a:gd name="connsiteX18" fmla="*/ 5460189 w 5488764"/>
              <a:gd name="connsiteY18" fmla="*/ 729579 h 2217598"/>
              <a:gd name="connsiteX19" fmla="*/ 5488764 w 5488764"/>
              <a:gd name="connsiteY19" fmla="*/ 386679 h 2217598"/>
              <a:gd name="connsiteX20" fmla="*/ 5203014 w 5488764"/>
              <a:gd name="connsiteY20" fmla="*/ 110454 h 2217598"/>
              <a:gd name="connsiteX0" fmla="*/ 5203014 w 5488764"/>
              <a:gd name="connsiteY0" fmla="*/ 110454 h 2198970"/>
              <a:gd name="connsiteX1" fmla="*/ 4545789 w 5488764"/>
              <a:gd name="connsiteY1" fmla="*/ 5679 h 2198970"/>
              <a:gd name="connsiteX2" fmla="*/ 4012389 w 5488764"/>
              <a:gd name="connsiteY2" fmla="*/ 43779 h 2198970"/>
              <a:gd name="connsiteX3" fmla="*/ 3193239 w 5488764"/>
              <a:gd name="connsiteY3" fmla="*/ 291429 h 2198970"/>
              <a:gd name="connsiteX4" fmla="*/ 2488389 w 5488764"/>
              <a:gd name="connsiteY4" fmla="*/ 558129 h 2198970"/>
              <a:gd name="connsiteX5" fmla="*/ 1902602 w 5488764"/>
              <a:gd name="connsiteY5" fmla="*/ 691479 h 2198970"/>
              <a:gd name="connsiteX6" fmla="*/ 1031064 w 5488764"/>
              <a:gd name="connsiteY6" fmla="*/ 853404 h 2198970"/>
              <a:gd name="connsiteX7" fmla="*/ 478614 w 5488764"/>
              <a:gd name="connsiteY7" fmla="*/ 1034379 h 2198970"/>
              <a:gd name="connsiteX8" fmla="*/ 59514 w 5488764"/>
              <a:gd name="connsiteY8" fmla="*/ 1234404 h 2198970"/>
              <a:gd name="connsiteX9" fmla="*/ 2364 w 5488764"/>
              <a:gd name="connsiteY9" fmla="*/ 1434429 h 2198970"/>
              <a:gd name="connsiteX10" fmla="*/ 49989 w 5488764"/>
              <a:gd name="connsiteY10" fmla="*/ 1748754 h 2198970"/>
              <a:gd name="connsiteX11" fmla="*/ 345264 w 5488764"/>
              <a:gd name="connsiteY11" fmla="*/ 2005929 h 2198970"/>
              <a:gd name="connsiteX12" fmla="*/ 1393014 w 5488764"/>
              <a:gd name="connsiteY12" fmla="*/ 2196429 h 2198970"/>
              <a:gd name="connsiteX13" fmla="*/ 2621739 w 5488764"/>
              <a:gd name="connsiteY13" fmla="*/ 2063079 h 2198970"/>
              <a:gd name="connsiteX14" fmla="*/ 3593289 w 5488764"/>
              <a:gd name="connsiteY14" fmla="*/ 1643979 h 2198970"/>
              <a:gd name="connsiteX15" fmla="*/ 4431489 w 5488764"/>
              <a:gd name="connsiteY15" fmla="*/ 1262979 h 2198970"/>
              <a:gd name="connsiteX16" fmla="*/ 5050614 w 5488764"/>
              <a:gd name="connsiteY16" fmla="*/ 1043904 h 2198970"/>
              <a:gd name="connsiteX17" fmla="*/ 5117289 w 5488764"/>
              <a:gd name="connsiteY17" fmla="*/ 996279 h 2198970"/>
              <a:gd name="connsiteX18" fmla="*/ 5460189 w 5488764"/>
              <a:gd name="connsiteY18" fmla="*/ 729579 h 2198970"/>
              <a:gd name="connsiteX19" fmla="*/ 5488764 w 5488764"/>
              <a:gd name="connsiteY19" fmla="*/ 386679 h 2198970"/>
              <a:gd name="connsiteX20" fmla="*/ 5203014 w 5488764"/>
              <a:gd name="connsiteY20" fmla="*/ 110454 h 2198970"/>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050614 w 5488764"/>
              <a:gd name="connsiteY16" fmla="*/ 1043904 h 2197566"/>
              <a:gd name="connsiteX17" fmla="*/ 5117289 w 5488764"/>
              <a:gd name="connsiteY17" fmla="*/ 996279 h 2197566"/>
              <a:gd name="connsiteX18" fmla="*/ 5460189 w 5488764"/>
              <a:gd name="connsiteY18" fmla="*/ 729579 h 2197566"/>
              <a:gd name="connsiteX19" fmla="*/ 5488764 w 5488764"/>
              <a:gd name="connsiteY19" fmla="*/ 386679 h 2197566"/>
              <a:gd name="connsiteX20" fmla="*/ 5203014 w 5488764"/>
              <a:gd name="connsiteY20"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60189 w 5488764"/>
              <a:gd name="connsiteY17" fmla="*/ 729579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12564 w 5488764"/>
              <a:gd name="connsiteY17" fmla="*/ 686717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12564 w 5488764"/>
              <a:gd name="connsiteY17" fmla="*/ 686717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12564 w 5488764"/>
              <a:gd name="connsiteY17" fmla="*/ 686717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12564 w 5488764"/>
              <a:gd name="connsiteY17" fmla="*/ 686717 h 2197566"/>
              <a:gd name="connsiteX18" fmla="*/ 5488764 w 5488764"/>
              <a:gd name="connsiteY18" fmla="*/ 386679 h 2197566"/>
              <a:gd name="connsiteX19" fmla="*/ 5203014 w 5488764"/>
              <a:gd name="connsiteY19" fmla="*/ 110454 h 2197566"/>
              <a:gd name="connsiteX0" fmla="*/ 5203014 w 5488764"/>
              <a:gd name="connsiteY0" fmla="*/ 110454 h 2197566"/>
              <a:gd name="connsiteX1" fmla="*/ 4545789 w 5488764"/>
              <a:gd name="connsiteY1" fmla="*/ 5679 h 2197566"/>
              <a:gd name="connsiteX2" fmla="*/ 4012389 w 5488764"/>
              <a:gd name="connsiteY2" fmla="*/ 43779 h 2197566"/>
              <a:gd name="connsiteX3" fmla="*/ 3193239 w 5488764"/>
              <a:gd name="connsiteY3" fmla="*/ 291429 h 2197566"/>
              <a:gd name="connsiteX4" fmla="*/ 2488389 w 5488764"/>
              <a:gd name="connsiteY4" fmla="*/ 558129 h 2197566"/>
              <a:gd name="connsiteX5" fmla="*/ 1902602 w 5488764"/>
              <a:gd name="connsiteY5" fmla="*/ 691479 h 2197566"/>
              <a:gd name="connsiteX6" fmla="*/ 1031064 w 5488764"/>
              <a:gd name="connsiteY6" fmla="*/ 853404 h 2197566"/>
              <a:gd name="connsiteX7" fmla="*/ 478614 w 5488764"/>
              <a:gd name="connsiteY7" fmla="*/ 1034379 h 2197566"/>
              <a:gd name="connsiteX8" fmla="*/ 59514 w 5488764"/>
              <a:gd name="connsiteY8" fmla="*/ 1234404 h 2197566"/>
              <a:gd name="connsiteX9" fmla="*/ 2364 w 5488764"/>
              <a:gd name="connsiteY9" fmla="*/ 1434429 h 2197566"/>
              <a:gd name="connsiteX10" fmla="*/ 49989 w 5488764"/>
              <a:gd name="connsiteY10" fmla="*/ 1748754 h 2197566"/>
              <a:gd name="connsiteX11" fmla="*/ 345264 w 5488764"/>
              <a:gd name="connsiteY11" fmla="*/ 2005929 h 2197566"/>
              <a:gd name="connsiteX12" fmla="*/ 1393014 w 5488764"/>
              <a:gd name="connsiteY12" fmla="*/ 2196429 h 2197566"/>
              <a:gd name="connsiteX13" fmla="*/ 2621739 w 5488764"/>
              <a:gd name="connsiteY13" fmla="*/ 2063079 h 2197566"/>
              <a:gd name="connsiteX14" fmla="*/ 3593289 w 5488764"/>
              <a:gd name="connsiteY14" fmla="*/ 1643979 h 2197566"/>
              <a:gd name="connsiteX15" fmla="*/ 4431489 w 5488764"/>
              <a:gd name="connsiteY15" fmla="*/ 1262979 h 2197566"/>
              <a:gd name="connsiteX16" fmla="*/ 5117289 w 5488764"/>
              <a:gd name="connsiteY16" fmla="*/ 996279 h 2197566"/>
              <a:gd name="connsiteX17" fmla="*/ 5412564 w 5488764"/>
              <a:gd name="connsiteY17" fmla="*/ 686717 h 2197566"/>
              <a:gd name="connsiteX18" fmla="*/ 5488764 w 5488764"/>
              <a:gd name="connsiteY18" fmla="*/ 386679 h 2197566"/>
              <a:gd name="connsiteX19" fmla="*/ 5203014 w 5488764"/>
              <a:gd name="connsiteY19" fmla="*/ 110454 h 2197566"/>
              <a:gd name="connsiteX0" fmla="*/ 5203014 w 5494112"/>
              <a:gd name="connsiteY0" fmla="*/ 110454 h 2197566"/>
              <a:gd name="connsiteX1" fmla="*/ 4545789 w 5494112"/>
              <a:gd name="connsiteY1" fmla="*/ 5679 h 2197566"/>
              <a:gd name="connsiteX2" fmla="*/ 4012389 w 5494112"/>
              <a:gd name="connsiteY2" fmla="*/ 43779 h 2197566"/>
              <a:gd name="connsiteX3" fmla="*/ 3193239 w 5494112"/>
              <a:gd name="connsiteY3" fmla="*/ 291429 h 2197566"/>
              <a:gd name="connsiteX4" fmla="*/ 2488389 w 5494112"/>
              <a:gd name="connsiteY4" fmla="*/ 558129 h 2197566"/>
              <a:gd name="connsiteX5" fmla="*/ 1902602 w 5494112"/>
              <a:gd name="connsiteY5" fmla="*/ 691479 h 2197566"/>
              <a:gd name="connsiteX6" fmla="*/ 1031064 w 5494112"/>
              <a:gd name="connsiteY6" fmla="*/ 853404 h 2197566"/>
              <a:gd name="connsiteX7" fmla="*/ 478614 w 5494112"/>
              <a:gd name="connsiteY7" fmla="*/ 1034379 h 2197566"/>
              <a:gd name="connsiteX8" fmla="*/ 59514 w 5494112"/>
              <a:gd name="connsiteY8" fmla="*/ 1234404 h 2197566"/>
              <a:gd name="connsiteX9" fmla="*/ 2364 w 5494112"/>
              <a:gd name="connsiteY9" fmla="*/ 1434429 h 2197566"/>
              <a:gd name="connsiteX10" fmla="*/ 49989 w 5494112"/>
              <a:gd name="connsiteY10" fmla="*/ 1748754 h 2197566"/>
              <a:gd name="connsiteX11" fmla="*/ 345264 w 5494112"/>
              <a:gd name="connsiteY11" fmla="*/ 2005929 h 2197566"/>
              <a:gd name="connsiteX12" fmla="*/ 1393014 w 5494112"/>
              <a:gd name="connsiteY12" fmla="*/ 2196429 h 2197566"/>
              <a:gd name="connsiteX13" fmla="*/ 2621739 w 5494112"/>
              <a:gd name="connsiteY13" fmla="*/ 2063079 h 2197566"/>
              <a:gd name="connsiteX14" fmla="*/ 3593289 w 5494112"/>
              <a:gd name="connsiteY14" fmla="*/ 1643979 h 2197566"/>
              <a:gd name="connsiteX15" fmla="*/ 4431489 w 5494112"/>
              <a:gd name="connsiteY15" fmla="*/ 1262979 h 2197566"/>
              <a:gd name="connsiteX16" fmla="*/ 5117289 w 5494112"/>
              <a:gd name="connsiteY16" fmla="*/ 996279 h 2197566"/>
              <a:gd name="connsiteX17" fmla="*/ 5412564 w 5494112"/>
              <a:gd name="connsiteY17" fmla="*/ 686717 h 2197566"/>
              <a:gd name="connsiteX18" fmla="*/ 5488764 w 5494112"/>
              <a:gd name="connsiteY18" fmla="*/ 386679 h 2197566"/>
              <a:gd name="connsiteX19" fmla="*/ 5203014 w 5494112"/>
              <a:gd name="connsiteY19" fmla="*/ 110454 h 2197566"/>
              <a:gd name="connsiteX0" fmla="*/ 5203014 w 5494112"/>
              <a:gd name="connsiteY0" fmla="*/ 110454 h 2197566"/>
              <a:gd name="connsiteX1" fmla="*/ 4545789 w 5494112"/>
              <a:gd name="connsiteY1" fmla="*/ 5679 h 2197566"/>
              <a:gd name="connsiteX2" fmla="*/ 4012389 w 5494112"/>
              <a:gd name="connsiteY2" fmla="*/ 43779 h 2197566"/>
              <a:gd name="connsiteX3" fmla="*/ 3193239 w 5494112"/>
              <a:gd name="connsiteY3" fmla="*/ 291429 h 2197566"/>
              <a:gd name="connsiteX4" fmla="*/ 2488389 w 5494112"/>
              <a:gd name="connsiteY4" fmla="*/ 558129 h 2197566"/>
              <a:gd name="connsiteX5" fmla="*/ 1902602 w 5494112"/>
              <a:gd name="connsiteY5" fmla="*/ 691479 h 2197566"/>
              <a:gd name="connsiteX6" fmla="*/ 1031064 w 5494112"/>
              <a:gd name="connsiteY6" fmla="*/ 853404 h 2197566"/>
              <a:gd name="connsiteX7" fmla="*/ 478614 w 5494112"/>
              <a:gd name="connsiteY7" fmla="*/ 1034379 h 2197566"/>
              <a:gd name="connsiteX8" fmla="*/ 59514 w 5494112"/>
              <a:gd name="connsiteY8" fmla="*/ 1234404 h 2197566"/>
              <a:gd name="connsiteX9" fmla="*/ 2364 w 5494112"/>
              <a:gd name="connsiteY9" fmla="*/ 1434429 h 2197566"/>
              <a:gd name="connsiteX10" fmla="*/ 49989 w 5494112"/>
              <a:gd name="connsiteY10" fmla="*/ 1748754 h 2197566"/>
              <a:gd name="connsiteX11" fmla="*/ 345264 w 5494112"/>
              <a:gd name="connsiteY11" fmla="*/ 2005929 h 2197566"/>
              <a:gd name="connsiteX12" fmla="*/ 1393014 w 5494112"/>
              <a:gd name="connsiteY12" fmla="*/ 2196429 h 2197566"/>
              <a:gd name="connsiteX13" fmla="*/ 2621739 w 5494112"/>
              <a:gd name="connsiteY13" fmla="*/ 2063079 h 2197566"/>
              <a:gd name="connsiteX14" fmla="*/ 3593289 w 5494112"/>
              <a:gd name="connsiteY14" fmla="*/ 1643979 h 2197566"/>
              <a:gd name="connsiteX15" fmla="*/ 4431489 w 5494112"/>
              <a:gd name="connsiteY15" fmla="*/ 1262979 h 2197566"/>
              <a:gd name="connsiteX16" fmla="*/ 5117289 w 5494112"/>
              <a:gd name="connsiteY16" fmla="*/ 996279 h 2197566"/>
              <a:gd name="connsiteX17" fmla="*/ 5412564 w 5494112"/>
              <a:gd name="connsiteY17" fmla="*/ 686717 h 2197566"/>
              <a:gd name="connsiteX18" fmla="*/ 5488764 w 5494112"/>
              <a:gd name="connsiteY18" fmla="*/ 386679 h 2197566"/>
              <a:gd name="connsiteX19" fmla="*/ 5203014 w 5494112"/>
              <a:gd name="connsiteY19" fmla="*/ 110454 h 2197566"/>
              <a:gd name="connsiteX0" fmla="*/ 5203014 w 5494112"/>
              <a:gd name="connsiteY0" fmla="*/ 110454 h 2197566"/>
              <a:gd name="connsiteX1" fmla="*/ 4545789 w 5494112"/>
              <a:gd name="connsiteY1" fmla="*/ 5679 h 2197566"/>
              <a:gd name="connsiteX2" fmla="*/ 4012389 w 5494112"/>
              <a:gd name="connsiteY2" fmla="*/ 43779 h 2197566"/>
              <a:gd name="connsiteX3" fmla="*/ 3193239 w 5494112"/>
              <a:gd name="connsiteY3" fmla="*/ 291429 h 2197566"/>
              <a:gd name="connsiteX4" fmla="*/ 2488389 w 5494112"/>
              <a:gd name="connsiteY4" fmla="*/ 558129 h 2197566"/>
              <a:gd name="connsiteX5" fmla="*/ 1902602 w 5494112"/>
              <a:gd name="connsiteY5" fmla="*/ 691479 h 2197566"/>
              <a:gd name="connsiteX6" fmla="*/ 1031064 w 5494112"/>
              <a:gd name="connsiteY6" fmla="*/ 853404 h 2197566"/>
              <a:gd name="connsiteX7" fmla="*/ 478614 w 5494112"/>
              <a:gd name="connsiteY7" fmla="*/ 1034379 h 2197566"/>
              <a:gd name="connsiteX8" fmla="*/ 59514 w 5494112"/>
              <a:gd name="connsiteY8" fmla="*/ 1234404 h 2197566"/>
              <a:gd name="connsiteX9" fmla="*/ 2364 w 5494112"/>
              <a:gd name="connsiteY9" fmla="*/ 1434429 h 2197566"/>
              <a:gd name="connsiteX10" fmla="*/ 49989 w 5494112"/>
              <a:gd name="connsiteY10" fmla="*/ 1748754 h 2197566"/>
              <a:gd name="connsiteX11" fmla="*/ 345264 w 5494112"/>
              <a:gd name="connsiteY11" fmla="*/ 2005929 h 2197566"/>
              <a:gd name="connsiteX12" fmla="*/ 1393014 w 5494112"/>
              <a:gd name="connsiteY12" fmla="*/ 2196429 h 2197566"/>
              <a:gd name="connsiteX13" fmla="*/ 2621739 w 5494112"/>
              <a:gd name="connsiteY13" fmla="*/ 2063079 h 2197566"/>
              <a:gd name="connsiteX14" fmla="*/ 3593289 w 5494112"/>
              <a:gd name="connsiteY14" fmla="*/ 1643979 h 2197566"/>
              <a:gd name="connsiteX15" fmla="*/ 4431489 w 5494112"/>
              <a:gd name="connsiteY15" fmla="*/ 1262979 h 2197566"/>
              <a:gd name="connsiteX16" fmla="*/ 5117289 w 5494112"/>
              <a:gd name="connsiteY16" fmla="*/ 996279 h 2197566"/>
              <a:gd name="connsiteX17" fmla="*/ 5412564 w 5494112"/>
              <a:gd name="connsiteY17" fmla="*/ 686717 h 2197566"/>
              <a:gd name="connsiteX18" fmla="*/ 5488764 w 5494112"/>
              <a:gd name="connsiteY18" fmla="*/ 386679 h 2197566"/>
              <a:gd name="connsiteX19" fmla="*/ 5203014 w 5494112"/>
              <a:gd name="connsiteY19" fmla="*/ 110454 h 21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94112" h="2197566">
                <a:moveTo>
                  <a:pt x="5203014" y="110454"/>
                </a:moveTo>
                <a:cubicBezTo>
                  <a:pt x="5045852" y="46954"/>
                  <a:pt x="4744226" y="16791"/>
                  <a:pt x="4545789" y="5679"/>
                </a:cubicBezTo>
                <a:cubicBezTo>
                  <a:pt x="4347352" y="-5433"/>
                  <a:pt x="4237814" y="-3846"/>
                  <a:pt x="4012389" y="43779"/>
                </a:cubicBezTo>
                <a:lnTo>
                  <a:pt x="3193239" y="291429"/>
                </a:lnTo>
                <a:cubicBezTo>
                  <a:pt x="2936634" y="369007"/>
                  <a:pt x="2704289" y="491454"/>
                  <a:pt x="2488389" y="558129"/>
                </a:cubicBezTo>
                <a:lnTo>
                  <a:pt x="1902602" y="691479"/>
                </a:lnTo>
                <a:cubicBezTo>
                  <a:pt x="1660961" y="746487"/>
                  <a:pt x="1268395" y="796254"/>
                  <a:pt x="1031064" y="853404"/>
                </a:cubicBezTo>
                <a:lnTo>
                  <a:pt x="478614" y="1034379"/>
                </a:lnTo>
                <a:cubicBezTo>
                  <a:pt x="316689" y="1097879"/>
                  <a:pt x="107042" y="1144255"/>
                  <a:pt x="59514" y="1234404"/>
                </a:cubicBezTo>
                <a:cubicBezTo>
                  <a:pt x="27174" y="1295744"/>
                  <a:pt x="7602" y="1365284"/>
                  <a:pt x="2364" y="1434429"/>
                </a:cubicBezTo>
                <a:cubicBezTo>
                  <a:pt x="-5573" y="1539204"/>
                  <a:pt x="5539" y="1643979"/>
                  <a:pt x="49989" y="1748754"/>
                </a:cubicBezTo>
                <a:cubicBezTo>
                  <a:pt x="93371" y="1851012"/>
                  <a:pt x="121427" y="1931317"/>
                  <a:pt x="345264" y="2005929"/>
                </a:cubicBezTo>
                <a:cubicBezTo>
                  <a:pt x="694514" y="2069429"/>
                  <a:pt x="1013602" y="2186904"/>
                  <a:pt x="1393014" y="2196429"/>
                </a:cubicBezTo>
                <a:cubicBezTo>
                  <a:pt x="1772426" y="2205954"/>
                  <a:pt x="2255027" y="2155154"/>
                  <a:pt x="2621739" y="2063079"/>
                </a:cubicBezTo>
                <a:lnTo>
                  <a:pt x="3593289" y="1643979"/>
                </a:lnTo>
                <a:lnTo>
                  <a:pt x="4431489" y="1262979"/>
                </a:lnTo>
                <a:cubicBezTo>
                  <a:pt x="4660089" y="1174079"/>
                  <a:pt x="4953776" y="1092323"/>
                  <a:pt x="5117289" y="996279"/>
                </a:cubicBezTo>
                <a:cubicBezTo>
                  <a:pt x="5280802" y="900235"/>
                  <a:pt x="5350651" y="788317"/>
                  <a:pt x="5412564" y="686717"/>
                </a:cubicBezTo>
                <a:cubicBezTo>
                  <a:pt x="5474477" y="585117"/>
                  <a:pt x="5507814" y="500979"/>
                  <a:pt x="5488764" y="386679"/>
                </a:cubicBezTo>
                <a:cubicBezTo>
                  <a:pt x="5422089" y="261267"/>
                  <a:pt x="5307789" y="150141"/>
                  <a:pt x="5203014" y="110454"/>
                </a:cubicBezTo>
                <a:close/>
              </a:path>
            </a:pathLst>
          </a:custGeom>
          <a:solidFill>
            <a:srgbClr val="FEC000">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12">
            <a:extLst>
              <a:ext uri="{FF2B5EF4-FFF2-40B4-BE49-F238E27FC236}">
                <a16:creationId xmlns:a16="http://schemas.microsoft.com/office/drawing/2014/main" id="{0766499A-88DC-4CA0-B9AB-0E8C76487D57}"/>
              </a:ext>
            </a:extLst>
          </p:cNvPr>
          <p:cNvSpPr txBox="1">
            <a:spLocks noChangeArrowheads="1"/>
          </p:cNvSpPr>
          <p:nvPr/>
        </p:nvSpPr>
        <p:spPr bwMode="auto">
          <a:xfrm>
            <a:off x="4602503" y="4648200"/>
            <a:ext cx="1067921" cy="461665"/>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2400" kern="0" dirty="0">
                <a:solidFill>
                  <a:srgbClr val="FFFFFF"/>
                </a:solidFill>
                <a:effectLst>
                  <a:glow rad="76200">
                    <a:srgbClr val="000000">
                      <a:alpha val="60000"/>
                    </a:srgbClr>
                  </a:glow>
                </a:effectLst>
              </a:rPr>
              <a:t>Jericho</a:t>
            </a:r>
            <a:endParaRPr kumimoji="0" lang="en-US" sz="2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10" name="Text Box 12">
            <a:extLst>
              <a:ext uri="{FF2B5EF4-FFF2-40B4-BE49-F238E27FC236}">
                <a16:creationId xmlns:a16="http://schemas.microsoft.com/office/drawing/2014/main" id="{0766499A-88DC-4CA0-B9AB-0E8C76487D57}"/>
              </a:ext>
            </a:extLst>
          </p:cNvPr>
          <p:cNvSpPr txBox="1">
            <a:spLocks noChangeArrowheads="1"/>
          </p:cNvSpPr>
          <p:nvPr/>
        </p:nvSpPr>
        <p:spPr bwMode="auto">
          <a:xfrm>
            <a:off x="4281135" y="3493636"/>
            <a:ext cx="824265"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spring</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11" name="Line 9">
            <a:extLst>
              <a:ext uri="{FF2B5EF4-FFF2-40B4-BE49-F238E27FC236}">
                <a16:creationId xmlns:a16="http://schemas.microsoft.com/office/drawing/2014/main" id="{FC92F3E4-7D61-4E8C-80E4-61B10D5FCF0E}"/>
              </a:ext>
            </a:extLst>
          </p:cNvPr>
          <p:cNvSpPr>
            <a:spLocks noChangeShapeType="1"/>
          </p:cNvSpPr>
          <p:nvPr/>
        </p:nvSpPr>
        <p:spPr bwMode="auto">
          <a:xfrm>
            <a:off x="4711693" y="3911211"/>
            <a:ext cx="241306" cy="45374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9" name="Text Box 12">
            <a:extLst>
              <a:ext uri="{FF2B5EF4-FFF2-40B4-BE49-F238E27FC236}">
                <a16:creationId xmlns:a16="http://schemas.microsoft.com/office/drawing/2014/main" id="{4C13BFB7-45E8-4D2F-9E31-A982BBF8A67E}"/>
              </a:ext>
            </a:extLst>
          </p:cNvPr>
          <p:cNvSpPr txBox="1">
            <a:spLocks noChangeArrowheads="1"/>
          </p:cNvSpPr>
          <p:nvPr/>
        </p:nvSpPr>
        <p:spPr bwMode="auto">
          <a:xfrm>
            <a:off x="699487" y="1359932"/>
            <a:ext cx="896399" cy="369332"/>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rPr>
              <a:t>Rabbah</a:t>
            </a:r>
          </a:p>
        </p:txBody>
      </p:sp>
      <p:sp>
        <p:nvSpPr>
          <p:cNvPr id="13" name="Line 9">
            <a:extLst>
              <a:ext uri="{FF2B5EF4-FFF2-40B4-BE49-F238E27FC236}">
                <a16:creationId xmlns:a16="http://schemas.microsoft.com/office/drawing/2014/main" id="{49CC13D2-4589-4722-950A-496E9A8043C6}"/>
              </a:ext>
            </a:extLst>
          </p:cNvPr>
          <p:cNvSpPr>
            <a:spLocks noChangeShapeType="1"/>
          </p:cNvSpPr>
          <p:nvPr/>
        </p:nvSpPr>
        <p:spPr bwMode="auto">
          <a:xfrm flipH="1">
            <a:off x="247135" y="1544598"/>
            <a:ext cx="452352" cy="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246988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9C60129-CC18-44A1-B321-901F233C11B7}"/>
              </a:ext>
            </a:extLst>
          </p:cNvPr>
          <p:cNvPicPr>
            <a:picLocks noChangeAspect="1"/>
          </p:cNvPicPr>
          <p:nvPr/>
        </p:nvPicPr>
        <p:blipFill rotWithShape="1">
          <a:blip r:embed="rId3">
            <a:extLst>
              <a:ext uri="{28A0092B-C50C-407E-A947-70E740481C1C}">
                <a14:useLocalDpi xmlns:a14="http://schemas.microsoft.com/office/drawing/2010/main" val="0"/>
              </a:ext>
            </a:extLst>
          </a:blip>
          <a:srcRect l="2807" t="4660" r="3333" b="4290"/>
          <a:stretch/>
        </p:blipFill>
        <p:spPr>
          <a:xfrm>
            <a:off x="256674" y="481263"/>
            <a:ext cx="8582526" cy="5919538"/>
          </a:xfrm>
          <a:prstGeom prst="rect">
            <a:avLst/>
          </a:prstGeom>
        </p:spPr>
      </p:pic>
      <p:sp>
        <p:nvSpPr>
          <p:cNvPr id="2" name="Text Placeholder 1"/>
          <p:cNvSpPr>
            <a:spLocks noGrp="1"/>
          </p:cNvSpPr>
          <p:nvPr>
            <p:ph type="body" sz="quarter" idx="10"/>
          </p:nvPr>
        </p:nvSpPr>
        <p:spPr/>
        <p:txBody>
          <a:bodyPr/>
          <a:lstStyle/>
          <a:p>
            <a:r>
              <a:rPr lang="en-US" dirty="0"/>
              <a:t>Jericho area (aerial view from the southeast)</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spTree>
    <p:extLst>
      <p:ext uri="{BB962C8B-B14F-4D97-AF65-F5344CB8AC3E}">
        <p14:creationId xmlns:p14="http://schemas.microsoft.com/office/powerpoint/2010/main" val="886701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9C60129-CC18-44A1-B321-901F233C11B7}"/>
              </a:ext>
            </a:extLst>
          </p:cNvPr>
          <p:cNvPicPr>
            <a:picLocks noChangeAspect="1"/>
          </p:cNvPicPr>
          <p:nvPr/>
        </p:nvPicPr>
        <p:blipFill rotWithShape="1">
          <a:blip r:embed="rId3">
            <a:extLst>
              <a:ext uri="{28A0092B-C50C-407E-A947-70E740481C1C}">
                <a14:useLocalDpi xmlns:a14="http://schemas.microsoft.com/office/drawing/2010/main" val="0"/>
              </a:ext>
            </a:extLst>
          </a:blip>
          <a:srcRect l="2807" t="4660" r="3333" b="4290"/>
          <a:stretch/>
        </p:blipFill>
        <p:spPr>
          <a:xfrm>
            <a:off x="256674" y="481263"/>
            <a:ext cx="8582526" cy="5919538"/>
          </a:xfrm>
          <a:prstGeom prst="rect">
            <a:avLst/>
          </a:prstGeom>
        </p:spPr>
      </p:pic>
      <p:sp>
        <p:nvSpPr>
          <p:cNvPr id="2" name="Text Placeholder 1"/>
          <p:cNvSpPr>
            <a:spLocks noGrp="1"/>
          </p:cNvSpPr>
          <p:nvPr>
            <p:ph type="body" sz="quarter" idx="10"/>
          </p:nvPr>
        </p:nvSpPr>
        <p:spPr/>
        <p:txBody>
          <a:bodyPr/>
          <a:lstStyle/>
          <a:p>
            <a:r>
              <a:rPr lang="en-US" dirty="0"/>
              <a:t>Jericho area (aerial view from the southeast)</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sp>
        <p:nvSpPr>
          <p:cNvPr id="19" name="Text Box 14">
            <a:extLst>
              <a:ext uri="{FF2B5EF4-FFF2-40B4-BE49-F238E27FC236}">
                <a16:creationId xmlns:a16="http://schemas.microsoft.com/office/drawing/2014/main" id="{A62782E3-CCCB-4AC8-B319-57D30348F356}"/>
              </a:ext>
            </a:extLst>
          </p:cNvPr>
          <p:cNvSpPr txBox="1">
            <a:spLocks noChangeArrowheads="1"/>
          </p:cNvSpPr>
          <p:nvPr/>
        </p:nvSpPr>
        <p:spPr bwMode="auto">
          <a:xfrm>
            <a:off x="5276850" y="2115791"/>
            <a:ext cx="1135025" cy="40011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2000" kern="0" dirty="0">
                <a:solidFill>
                  <a:srgbClr val="FFFF00"/>
                </a:solidFill>
                <a:effectLst>
                  <a:glow rad="76200">
                    <a:srgbClr val="000000">
                      <a:alpha val="60000"/>
                    </a:srgbClr>
                  </a:glow>
                </a:effectLst>
                <a:latin typeface="Calibri" pitchFamily="34" charset="0"/>
                <a:cs typeface="Calibri" pitchFamily="34" charset="0"/>
              </a:rPr>
              <a:t>Jericho</a:t>
            </a:r>
          </a:p>
        </p:txBody>
      </p:sp>
      <p:sp>
        <p:nvSpPr>
          <p:cNvPr id="15" name="Text Box 14">
            <a:extLst>
              <a:ext uri="{FF2B5EF4-FFF2-40B4-BE49-F238E27FC236}">
                <a16:creationId xmlns:a16="http://schemas.microsoft.com/office/drawing/2014/main" id="{A62782E3-CCCB-4AC8-B319-57D30348F356}"/>
              </a:ext>
            </a:extLst>
          </p:cNvPr>
          <p:cNvSpPr txBox="1">
            <a:spLocks noChangeArrowheads="1"/>
          </p:cNvSpPr>
          <p:nvPr/>
        </p:nvSpPr>
        <p:spPr bwMode="auto">
          <a:xfrm>
            <a:off x="7414054" y="5488541"/>
            <a:ext cx="119654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kern="0" dirty="0">
                <a:solidFill>
                  <a:srgbClr val="FFFF00"/>
                </a:solidFill>
                <a:effectLst>
                  <a:glow rad="76200">
                    <a:srgbClr val="000000">
                      <a:alpha val="60000"/>
                    </a:srgbClr>
                  </a:glow>
                </a:effectLst>
                <a:latin typeface="Calibri" pitchFamily="34" charset="0"/>
                <a:cs typeface="Calibri" pitchFamily="34" charset="0"/>
              </a:rPr>
              <a:t>Rabbah</a:t>
            </a:r>
          </a:p>
        </p:txBody>
      </p:sp>
      <p:cxnSp>
        <p:nvCxnSpPr>
          <p:cNvPr id="9" name="Straight Arrow Connector 8"/>
          <p:cNvCxnSpPr/>
          <p:nvPr/>
        </p:nvCxnSpPr>
        <p:spPr>
          <a:xfrm>
            <a:off x="8291289" y="5857873"/>
            <a:ext cx="455207" cy="119063"/>
          </a:xfrm>
          <a:prstGeom prst="straightConnector1">
            <a:avLst/>
          </a:prstGeom>
          <a:noFill/>
          <a:ln w="22225" cap="flat" cmpd="sng" algn="ctr">
            <a:solidFill>
              <a:srgbClr val="FEFF00"/>
            </a:solidFill>
            <a:prstDash val="solid"/>
            <a:round/>
            <a:headEnd type="none" w="med" len="med"/>
            <a:tailEnd type="arrow" w="med" len="med"/>
          </a:ln>
          <a:effectLst>
            <a:glow rad="50800">
              <a:srgbClr val="010000">
                <a:alpha val="60000"/>
              </a:srgbClr>
            </a:glow>
            <a:outerShdw blurRad="40000" dist="20000" dir="5400000" rotWithShape="0">
              <a:srgbClr val="000000">
                <a:alpha val="38000"/>
              </a:srgbClr>
            </a:outerShdw>
          </a:effectLst>
        </p:spPr>
      </p:cxnSp>
      <p:sp>
        <p:nvSpPr>
          <p:cNvPr id="13" name="Text Box 14">
            <a:extLst>
              <a:ext uri="{FF2B5EF4-FFF2-40B4-BE49-F238E27FC236}">
                <a16:creationId xmlns:a16="http://schemas.microsoft.com/office/drawing/2014/main" id="{A62782E3-CCCB-4AC8-B319-57D30348F356}"/>
              </a:ext>
            </a:extLst>
          </p:cNvPr>
          <p:cNvSpPr txBox="1">
            <a:spLocks noChangeArrowheads="1"/>
          </p:cNvSpPr>
          <p:nvPr/>
        </p:nvSpPr>
        <p:spPr bwMode="auto">
          <a:xfrm>
            <a:off x="7585939" y="3722841"/>
            <a:ext cx="826238"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kern="0" dirty="0">
                <a:solidFill>
                  <a:srgbClr val="FFFF00"/>
                </a:solidFill>
                <a:effectLst>
                  <a:glow rad="76200">
                    <a:srgbClr val="000000">
                      <a:alpha val="60000"/>
                    </a:srgbClr>
                  </a:glow>
                </a:effectLst>
                <a:latin typeface="Calibri" pitchFamily="34" charset="0"/>
                <a:cs typeface="Calibri" pitchFamily="34" charset="0"/>
              </a:rPr>
              <a:t>spring</a:t>
            </a:r>
          </a:p>
        </p:txBody>
      </p:sp>
      <p:cxnSp>
        <p:nvCxnSpPr>
          <p:cNvPr id="14" name="Straight Arrow Connector 13"/>
          <p:cNvCxnSpPr/>
          <p:nvPr/>
        </p:nvCxnSpPr>
        <p:spPr>
          <a:xfrm flipH="1" flipV="1">
            <a:off x="7172325" y="3585275"/>
            <a:ext cx="435712" cy="290718"/>
          </a:xfrm>
          <a:prstGeom prst="straightConnector1">
            <a:avLst/>
          </a:prstGeom>
          <a:noFill/>
          <a:ln w="22225" cap="flat" cmpd="sng" algn="ctr">
            <a:solidFill>
              <a:srgbClr val="FEFF00"/>
            </a:solidFill>
            <a:prstDash val="solid"/>
            <a:round/>
            <a:headEnd type="none" w="med" len="med"/>
            <a:tailEnd type="arrow" w="med" len="med"/>
          </a:ln>
          <a:effectLst>
            <a:glow rad="50800">
              <a:srgbClr val="010000">
                <a:alpha val="60000"/>
              </a:srgbClr>
            </a:glow>
            <a:outerShdw blurRad="40000" dist="20000" dir="5400000" rotWithShape="0">
              <a:srgbClr val="000000">
                <a:alpha val="38000"/>
              </a:srgbClr>
            </a:outerShdw>
          </a:effectLst>
        </p:spPr>
      </p:cxnSp>
      <p:sp>
        <p:nvSpPr>
          <p:cNvPr id="16" name="Text Box 14">
            <a:extLst>
              <a:ext uri="{FF2B5EF4-FFF2-40B4-BE49-F238E27FC236}">
                <a16:creationId xmlns:a16="http://schemas.microsoft.com/office/drawing/2014/main" id="{A62782E3-CCCB-4AC8-B319-57D30348F356}"/>
              </a:ext>
            </a:extLst>
          </p:cNvPr>
          <p:cNvSpPr txBox="1">
            <a:spLocks noChangeArrowheads="1"/>
          </p:cNvSpPr>
          <p:nvPr/>
        </p:nvSpPr>
        <p:spPr bwMode="auto">
          <a:xfrm>
            <a:off x="991647" y="3477926"/>
            <a:ext cx="1820825"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kern="0" dirty="0">
                <a:solidFill>
                  <a:srgbClr val="FFFF00"/>
                </a:solidFill>
                <a:effectLst>
                  <a:glow rad="76200">
                    <a:srgbClr val="000000">
                      <a:alpha val="60000"/>
                    </a:srgbClr>
                  </a:glow>
                </a:effectLst>
                <a:latin typeface="Calibri" pitchFamily="34" charset="0"/>
                <a:cs typeface="Calibri" pitchFamily="34" charset="0"/>
              </a:rPr>
              <a:t>Jerusalem</a:t>
            </a:r>
          </a:p>
        </p:txBody>
      </p:sp>
      <p:cxnSp>
        <p:nvCxnSpPr>
          <p:cNvPr id="17" name="Straight Arrow Connector 16"/>
          <p:cNvCxnSpPr/>
          <p:nvPr/>
        </p:nvCxnSpPr>
        <p:spPr>
          <a:xfrm flipH="1" flipV="1">
            <a:off x="352448" y="3306680"/>
            <a:ext cx="826236" cy="290945"/>
          </a:xfrm>
          <a:prstGeom prst="straightConnector1">
            <a:avLst/>
          </a:prstGeom>
          <a:noFill/>
          <a:ln w="22225" cap="flat" cmpd="sng" algn="ctr">
            <a:solidFill>
              <a:srgbClr val="FEFF00"/>
            </a:solidFill>
            <a:prstDash val="solid"/>
            <a:round/>
            <a:headEnd type="none" w="med" len="med"/>
            <a:tailEnd type="arrow" w="med" len="med"/>
          </a:ln>
          <a:effectLst>
            <a:glow rad="50800">
              <a:srgbClr val="010000">
                <a:alpha val="60000"/>
              </a:srgbClr>
            </a:glow>
            <a:outerShdw blurRad="40000" dist="20000" dir="5400000" rotWithShape="0">
              <a:srgbClr val="000000">
                <a:alpha val="38000"/>
              </a:srgbClr>
            </a:outerShdw>
          </a:effectLst>
        </p:spPr>
      </p:cxnSp>
      <p:cxnSp>
        <p:nvCxnSpPr>
          <p:cNvPr id="20" name="Straight Arrow Connector 19"/>
          <p:cNvCxnSpPr/>
          <p:nvPr/>
        </p:nvCxnSpPr>
        <p:spPr>
          <a:xfrm>
            <a:off x="5871387" y="2515901"/>
            <a:ext cx="615138" cy="608299"/>
          </a:xfrm>
          <a:prstGeom prst="straightConnector1">
            <a:avLst/>
          </a:prstGeom>
          <a:noFill/>
          <a:ln w="22225" cap="flat" cmpd="sng" algn="ctr">
            <a:solidFill>
              <a:srgbClr val="FEFF00"/>
            </a:solidFill>
            <a:prstDash val="solid"/>
            <a:round/>
            <a:headEnd type="none" w="med" len="med"/>
            <a:tailEnd type="arrow" w="med" len="med"/>
          </a:ln>
          <a:effectLst>
            <a:glow rad="50800">
              <a:srgbClr val="01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7949464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491C050-F1D4-4772-8892-BBAC3C63708F}"/>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Ruins of ancient Jericho (aerial view from the south)</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spTree>
    <p:extLst>
      <p:ext uri="{BB962C8B-B14F-4D97-AF65-F5344CB8AC3E}">
        <p14:creationId xmlns:p14="http://schemas.microsoft.com/office/powerpoint/2010/main" val="32562128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rocky river with trees in the background&#10;&#10;Description automatically generated">
            <a:extLst>
              <a:ext uri="{FF2B5EF4-FFF2-40B4-BE49-F238E27FC236}">
                <a16:creationId xmlns:a16="http://schemas.microsoft.com/office/drawing/2014/main" id="{CFDF749A-E9F3-4A96-B244-46D6202FA71F}"/>
              </a:ext>
            </a:extLst>
          </p:cNvPr>
          <p:cNvPicPr>
            <a:picLocks noChangeAspect="1"/>
          </p:cNvPicPr>
          <p:nvPr/>
        </p:nvPicPr>
        <p:blipFill rotWithShape="1">
          <a:blip r:embed="rId3">
            <a:extLst>
              <a:ext uri="{28A0092B-C50C-407E-A947-70E740481C1C}">
                <a14:useLocalDpi xmlns:a14="http://schemas.microsoft.com/office/drawing/2010/main" val="0"/>
              </a:ext>
            </a:extLst>
          </a:blip>
          <a:srcRect r="4108"/>
          <a:stretch/>
        </p:blipFill>
        <p:spPr>
          <a:xfrm>
            <a:off x="-1" y="178421"/>
            <a:ext cx="9144001" cy="6341251"/>
          </a:xfrm>
          <a:prstGeom prst="rect">
            <a:avLst/>
          </a:prstGeom>
        </p:spPr>
      </p:pic>
      <p:sp>
        <p:nvSpPr>
          <p:cNvPr id="2" name="Text Placeholder 1"/>
          <p:cNvSpPr>
            <a:spLocks noGrp="1"/>
          </p:cNvSpPr>
          <p:nvPr>
            <p:ph type="body" sz="quarter" idx="10"/>
          </p:nvPr>
        </p:nvSpPr>
        <p:spPr/>
        <p:txBody>
          <a:bodyPr/>
          <a:lstStyle/>
          <a:p>
            <a:r>
              <a:rPr lang="en-US" dirty="0"/>
              <a:t>Ein es-Sultan, “Elisha’s Spring,” at Jericho</a:t>
            </a:r>
          </a:p>
        </p:txBody>
      </p:sp>
      <p:sp>
        <p:nvSpPr>
          <p:cNvPr id="3" name="Text Placeholder 2"/>
          <p:cNvSpPr>
            <a:spLocks noGrp="1"/>
          </p:cNvSpPr>
          <p:nvPr>
            <p:ph type="body" sz="quarter" idx="12"/>
          </p:nvPr>
        </p:nvSpPr>
        <p:spPr/>
        <p:txBody>
          <a:bodyPr/>
          <a:lstStyle/>
          <a:p>
            <a:r>
              <a:rPr lang="en-US" dirty="0"/>
              <a:t>10:5</a:t>
            </a:r>
          </a:p>
        </p:txBody>
      </p:sp>
      <p:sp>
        <p:nvSpPr>
          <p:cNvPr id="4" name="Title 3"/>
          <p:cNvSpPr>
            <a:spLocks noGrp="1"/>
          </p:cNvSpPr>
          <p:nvPr>
            <p:ph type="title"/>
          </p:nvPr>
        </p:nvSpPr>
        <p:spPr/>
        <p:txBody>
          <a:bodyPr/>
          <a:lstStyle/>
          <a:p>
            <a:r>
              <a:rPr lang="en-US" dirty="0"/>
              <a:t>The king said, “Stay at Jericho until your beards have grown”</a:t>
            </a:r>
          </a:p>
        </p:txBody>
      </p:sp>
    </p:spTree>
    <p:extLst>
      <p:ext uri="{BB962C8B-B14F-4D97-AF65-F5344CB8AC3E}">
        <p14:creationId xmlns:p14="http://schemas.microsoft.com/office/powerpoint/2010/main" val="33089940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Dung cakes being prepared and dried at </a:t>
            </a:r>
            <a:r>
              <a:rPr lang="en-US" dirty="0" err="1"/>
              <a:t>Ucok</a:t>
            </a:r>
            <a:r>
              <a:rPr lang="en-US" dirty="0"/>
              <a:t>, eastern Turkey</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When the Ammonites saw that they had become a stench to David</a:t>
            </a:r>
          </a:p>
        </p:txBody>
      </p:sp>
      <p:pic>
        <p:nvPicPr>
          <p:cNvPr id="5" name="Picture 4" descr="Ucok dung cake manufacture, adr1005222345-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500985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06 Jordan\Flora Fauna\Dead dog with flies near Jabbok River, tb030815308.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Dead dog with flies near Jabbok River</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When the Ammonites saw that they had become a stench to David</a:t>
            </a:r>
          </a:p>
        </p:txBody>
      </p:sp>
    </p:spTree>
    <p:extLst>
      <p:ext uri="{BB962C8B-B14F-4D97-AF65-F5344CB8AC3E}">
        <p14:creationId xmlns:p14="http://schemas.microsoft.com/office/powerpoint/2010/main" val="1192284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mman citadel from theater, tb0318010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Citadel of Rabbah, modern Amman (from the Roman theater)</a:t>
            </a:r>
          </a:p>
        </p:txBody>
      </p:sp>
      <p:sp>
        <p:nvSpPr>
          <p:cNvPr id="3" name="Text Placeholder 2"/>
          <p:cNvSpPr>
            <a:spLocks noGrp="1"/>
          </p:cNvSpPr>
          <p:nvPr>
            <p:ph type="body" sz="quarter" idx="12"/>
          </p:nvPr>
        </p:nvSpPr>
        <p:spPr/>
        <p:txBody>
          <a:bodyPr/>
          <a:lstStyle/>
          <a:p>
            <a:r>
              <a:rPr lang="en-US" dirty="0"/>
              <a:t>10:1</a:t>
            </a:r>
          </a:p>
        </p:txBody>
      </p:sp>
      <p:sp>
        <p:nvSpPr>
          <p:cNvPr id="4" name="Title 3"/>
          <p:cNvSpPr>
            <a:spLocks noGrp="1"/>
          </p:cNvSpPr>
          <p:nvPr>
            <p:ph type="title"/>
          </p:nvPr>
        </p:nvSpPr>
        <p:spPr/>
        <p:txBody>
          <a:bodyPr/>
          <a:lstStyle/>
          <a:p>
            <a:r>
              <a:rPr lang="en-US" dirty="0"/>
              <a:t>Now the king of the Ammonites died, and Hanun his son reigned in his place</a:t>
            </a:r>
          </a:p>
        </p:txBody>
      </p:sp>
    </p:spTree>
    <p:extLst>
      <p:ext uri="{BB962C8B-B14F-4D97-AF65-F5344CB8AC3E}">
        <p14:creationId xmlns:p14="http://schemas.microsoft.com/office/powerpoint/2010/main" val="3661935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wo Neo-Assyrian officials weighing talents of precious metal (gold or silver), Khorsabad, Botta.jpg"/>
          <p:cNvPicPr>
            <a:picLocks noChangeAspect="1"/>
          </p:cNvPicPr>
          <p:nvPr/>
        </p:nvPicPr>
        <p:blipFill rotWithShape="1">
          <a:blip r:embed="rId3">
            <a:extLst>
              <a:ext uri="{28A0092B-C50C-407E-A947-70E740481C1C}">
                <a14:useLocalDpi xmlns:a14="http://schemas.microsoft.com/office/drawing/2010/main" val="0"/>
              </a:ext>
            </a:extLst>
          </a:blip>
          <a:srcRect t="6970"/>
          <a:stretch/>
        </p:blipFill>
        <p:spPr>
          <a:xfrm>
            <a:off x="1340321" y="166254"/>
            <a:ext cx="6463358" cy="6380015"/>
          </a:xfrm>
          <a:prstGeom prst="rect">
            <a:avLst/>
          </a:prstGeom>
        </p:spPr>
      </p:pic>
      <p:sp>
        <p:nvSpPr>
          <p:cNvPr id="2" name="Text Placeholder 1"/>
          <p:cNvSpPr>
            <a:spLocks noGrp="1"/>
          </p:cNvSpPr>
          <p:nvPr>
            <p:ph type="body" sz="quarter" idx="10"/>
          </p:nvPr>
        </p:nvSpPr>
        <p:spPr/>
        <p:txBody>
          <a:bodyPr/>
          <a:lstStyle/>
          <a:p>
            <a:r>
              <a:rPr lang="en-US" dirty="0"/>
              <a:t>Relief of two Neo-Assyrian officials weighing talents of precious metal, from </a:t>
            </a:r>
            <a:r>
              <a:rPr lang="en-US" dirty="0" err="1"/>
              <a:t>Khorsabad</a:t>
            </a:r>
            <a:r>
              <a:rPr lang="en-US" dirty="0"/>
              <a:t> (sketch)</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The Ammonites hired mercenaries</a:t>
            </a:r>
          </a:p>
        </p:txBody>
      </p:sp>
    </p:spTree>
    <p:extLst>
      <p:ext uri="{BB962C8B-B14F-4D97-AF65-F5344CB8AC3E}">
        <p14:creationId xmlns:p14="http://schemas.microsoft.com/office/powerpoint/2010/main" val="36664186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table, sitting, doughnut&#10;&#10;Description automatically generated">
            <a:extLst>
              <a:ext uri="{FF2B5EF4-FFF2-40B4-BE49-F238E27FC236}">
                <a16:creationId xmlns:a16="http://schemas.microsoft.com/office/drawing/2014/main" id="{559556F9-C29F-4F33-A11E-60BC14884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7814" y="306021"/>
            <a:ext cx="5088372" cy="6245957"/>
          </a:xfrm>
          <a:prstGeom prst="rect">
            <a:avLst/>
          </a:prstGeom>
        </p:spPr>
      </p:pic>
      <p:sp>
        <p:nvSpPr>
          <p:cNvPr id="2" name="Text Placeholder 1"/>
          <p:cNvSpPr>
            <a:spLocks noGrp="1"/>
          </p:cNvSpPr>
          <p:nvPr>
            <p:ph type="body" sz="quarter" idx="10"/>
          </p:nvPr>
        </p:nvSpPr>
        <p:spPr/>
        <p:txBody>
          <a:bodyPr/>
          <a:lstStyle/>
          <a:p>
            <a:r>
              <a:rPr lang="en-US" dirty="0"/>
              <a:t>Talent weight from the Anzaf Fortresses, 830–786 BC</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The Ammonites hired mercenaries</a:t>
            </a:r>
          </a:p>
        </p:txBody>
      </p:sp>
    </p:spTree>
    <p:extLst>
      <p:ext uri="{BB962C8B-B14F-4D97-AF65-F5344CB8AC3E}">
        <p14:creationId xmlns:p14="http://schemas.microsoft.com/office/powerpoint/2010/main" val="8186399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lamps and inscribed silver minas, from </a:t>
            </a:r>
            <a:r>
              <a:rPr lang="en-US" dirty="0" err="1"/>
              <a:t>Samal</a:t>
            </a:r>
            <a:r>
              <a:rPr lang="en-US" dirty="0"/>
              <a:t> (</a:t>
            </a:r>
            <a:r>
              <a:rPr lang="en-US" dirty="0" err="1"/>
              <a:t>Zincirli</a:t>
            </a:r>
            <a:r>
              <a:rPr lang="en-US" dirty="0"/>
              <a:t>), 9th–7th centuries BC</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The Ammonites hired mercenaries</a:t>
            </a:r>
          </a:p>
        </p:txBody>
      </p:sp>
      <p:pic>
        <p:nvPicPr>
          <p:cNvPr id="5" name="Picture 4" descr="Samal, Zincirli, bronze lamps and inscribed silver minas, 9th-7th c BC, adr070513218.jpg"/>
          <p:cNvPicPr>
            <a:picLocks noChangeAspect="1"/>
          </p:cNvPicPr>
          <p:nvPr/>
        </p:nvPicPr>
        <p:blipFill rotWithShape="1">
          <a:blip r:embed="rId3" cstate="print">
            <a:extLst>
              <a:ext uri="{28A0092B-C50C-407E-A947-70E740481C1C}">
                <a14:useLocalDpi xmlns:a14="http://schemas.microsoft.com/office/drawing/2010/main" val="0"/>
              </a:ext>
            </a:extLst>
          </a:blip>
          <a:srcRect b="5744"/>
          <a:stretch/>
        </p:blipFill>
        <p:spPr>
          <a:xfrm>
            <a:off x="0" y="1205376"/>
            <a:ext cx="9144000" cy="4447248"/>
          </a:xfrm>
          <a:prstGeom prst="rect">
            <a:avLst/>
          </a:prstGeom>
        </p:spPr>
      </p:pic>
    </p:spTree>
    <p:extLst>
      <p:ext uri="{BB962C8B-B14F-4D97-AF65-F5344CB8AC3E}">
        <p14:creationId xmlns:p14="http://schemas.microsoft.com/office/powerpoint/2010/main" val="10630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mal, Zincirli, silver mina with Aramaic inscription of Bar-Rakib, ca 730 BC, adr070513227.jpg"/>
          <p:cNvPicPr>
            <a:picLocks noChangeAspect="1"/>
          </p:cNvPicPr>
          <p:nvPr/>
        </p:nvPicPr>
        <p:blipFill rotWithShape="1">
          <a:blip r:embed="rId3" cstate="print">
            <a:extLst>
              <a:ext uri="{28A0092B-C50C-407E-A947-70E740481C1C}">
                <a14:useLocalDpi xmlns:a14="http://schemas.microsoft.com/office/drawing/2010/main" val="0"/>
              </a:ext>
            </a:extLst>
          </a:blip>
          <a:srcRect b="6683"/>
          <a:stretch/>
        </p:blipFill>
        <p:spPr>
          <a:xfrm>
            <a:off x="950387" y="4916"/>
            <a:ext cx="7243226" cy="6848168"/>
          </a:xfrm>
          <a:prstGeom prst="rect">
            <a:avLst/>
          </a:prstGeom>
        </p:spPr>
      </p:pic>
      <p:sp>
        <p:nvSpPr>
          <p:cNvPr id="2" name="Text Placeholder 1"/>
          <p:cNvSpPr>
            <a:spLocks noGrp="1"/>
          </p:cNvSpPr>
          <p:nvPr>
            <p:ph type="body" sz="quarter" idx="10"/>
          </p:nvPr>
        </p:nvSpPr>
        <p:spPr/>
        <p:txBody>
          <a:bodyPr/>
          <a:lstStyle/>
          <a:p>
            <a:r>
              <a:rPr lang="en-US" dirty="0"/>
              <a:t>Silver mina with an Aramaic inscription mentioning Bar-Rakib, from </a:t>
            </a:r>
            <a:r>
              <a:rPr lang="en-US" dirty="0" err="1"/>
              <a:t>Samal</a:t>
            </a:r>
            <a:r>
              <a:rPr lang="en-US" dirty="0"/>
              <a:t> (</a:t>
            </a:r>
            <a:r>
              <a:rPr lang="en-US" dirty="0" err="1"/>
              <a:t>Zincirli</a:t>
            </a:r>
            <a:r>
              <a:rPr lang="en-US" dirty="0"/>
              <a:t>), circa 730 BC</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The Ammonites hired mercenaries</a:t>
            </a:r>
          </a:p>
        </p:txBody>
      </p:sp>
    </p:spTree>
    <p:extLst>
      <p:ext uri="{BB962C8B-B14F-4D97-AF65-F5344CB8AC3E}">
        <p14:creationId xmlns:p14="http://schemas.microsoft.com/office/powerpoint/2010/main" val="42312635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D4A8E41-919C-43B2-84A2-6F14B9200F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700" y="237694"/>
            <a:ext cx="4634214" cy="6620306"/>
          </a:xfrm>
          <a:prstGeom prst="rect">
            <a:avLst/>
          </a:prstGeom>
        </p:spPr>
      </p:pic>
      <p:sp>
        <p:nvSpPr>
          <p:cNvPr id="2" name="Text Placeholder 1"/>
          <p:cNvSpPr>
            <a:spLocks noGrp="1"/>
          </p:cNvSpPr>
          <p:nvPr>
            <p:ph type="body" sz="quarter" idx="10"/>
          </p:nvPr>
        </p:nvSpPr>
        <p:spPr/>
        <p:txBody>
          <a:bodyPr/>
          <a:lstStyle/>
          <a:p>
            <a:r>
              <a:rPr lang="en-US" dirty="0"/>
              <a:t>Map showing the lands of the mercenaries hired by the Ammonites</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The Ammonites hired mercenaries, Arameans of Beth-</a:t>
            </a:r>
            <a:r>
              <a:rPr lang="en-US" dirty="0" err="1"/>
              <a:t>rehob</a:t>
            </a:r>
            <a:r>
              <a:rPr lang="en-US" dirty="0"/>
              <a:t> and Zobah, 20,000 foot soldiers</a:t>
            </a:r>
          </a:p>
        </p:txBody>
      </p:sp>
      <p:sp>
        <p:nvSpPr>
          <p:cNvPr id="10" name="Oval 9">
            <a:extLst>
              <a:ext uri="{FF2B5EF4-FFF2-40B4-BE49-F238E27FC236}">
                <a16:creationId xmlns:a16="http://schemas.microsoft.com/office/drawing/2014/main" id="{1948E1CF-AD1A-44FD-8B7C-B0F6E1DA6261}"/>
              </a:ext>
            </a:extLst>
          </p:cNvPr>
          <p:cNvSpPr/>
          <p:nvPr/>
        </p:nvSpPr>
        <p:spPr>
          <a:xfrm>
            <a:off x="3889092" y="4490879"/>
            <a:ext cx="762965" cy="338328"/>
          </a:xfrm>
          <a:prstGeom prst="ellipse">
            <a:avLst/>
          </a:prstGeom>
          <a:noFill/>
          <a:ln w="22225" cap="flat" cmpd="sng" algn="ctr">
            <a:solidFill>
              <a:srgbClr val="FE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
        <p:nvSpPr>
          <p:cNvPr id="5" name="Text Box 11">
            <a:extLst>
              <a:ext uri="{FF2B5EF4-FFF2-40B4-BE49-F238E27FC236}">
                <a16:creationId xmlns:a16="http://schemas.microsoft.com/office/drawing/2014/main" id="{0B3667CB-70B5-4ADF-9548-F457B279B8BF}"/>
              </a:ext>
            </a:extLst>
          </p:cNvPr>
          <p:cNvSpPr txBox="1">
            <a:spLocks noChangeArrowheads="1"/>
          </p:cNvSpPr>
          <p:nvPr/>
        </p:nvSpPr>
        <p:spPr bwMode="auto">
          <a:xfrm>
            <a:off x="5584384" y="1508095"/>
            <a:ext cx="10831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Zobah</a:t>
            </a:r>
          </a:p>
        </p:txBody>
      </p:sp>
      <p:sp>
        <p:nvSpPr>
          <p:cNvPr id="14" name="Text Box 11">
            <a:extLst>
              <a:ext uri="{FF2B5EF4-FFF2-40B4-BE49-F238E27FC236}">
                <a16:creationId xmlns:a16="http://schemas.microsoft.com/office/drawing/2014/main" id="{17BD78B1-7C61-4D93-9BAF-8CDB62CDD655}"/>
              </a:ext>
            </a:extLst>
          </p:cNvPr>
          <p:cNvSpPr txBox="1">
            <a:spLocks noChangeArrowheads="1"/>
          </p:cNvSpPr>
          <p:nvPr/>
        </p:nvSpPr>
        <p:spPr bwMode="auto">
          <a:xfrm>
            <a:off x="4920998" y="1818527"/>
            <a:ext cx="1485550"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Beth-</a:t>
            </a:r>
            <a:r>
              <a:rPr lang="en-US" dirty="0" err="1"/>
              <a:t>rehob</a:t>
            </a:r>
            <a:endParaRPr lang="en-US" dirty="0"/>
          </a:p>
        </p:txBody>
      </p:sp>
      <p:sp>
        <p:nvSpPr>
          <p:cNvPr id="15" name="Text Box 11">
            <a:extLst>
              <a:ext uri="{FF2B5EF4-FFF2-40B4-BE49-F238E27FC236}">
                <a16:creationId xmlns:a16="http://schemas.microsoft.com/office/drawing/2014/main" id="{B403DE02-1F74-4C8D-AFC5-2C8FF259D777}"/>
              </a:ext>
            </a:extLst>
          </p:cNvPr>
          <p:cNvSpPr txBox="1">
            <a:spLocks noChangeArrowheads="1"/>
          </p:cNvSpPr>
          <p:nvPr/>
        </p:nvSpPr>
        <p:spPr bwMode="auto">
          <a:xfrm>
            <a:off x="5544065" y="3883702"/>
            <a:ext cx="10831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Ammon</a:t>
            </a:r>
          </a:p>
        </p:txBody>
      </p:sp>
      <p:sp>
        <p:nvSpPr>
          <p:cNvPr id="6" name="Oval 5">
            <a:extLst>
              <a:ext uri="{FF2B5EF4-FFF2-40B4-BE49-F238E27FC236}">
                <a16:creationId xmlns:a16="http://schemas.microsoft.com/office/drawing/2014/main" id="{43FAB219-17A3-4590-ADBD-48564C368D85}"/>
              </a:ext>
            </a:extLst>
          </p:cNvPr>
          <p:cNvSpPr/>
          <p:nvPr/>
        </p:nvSpPr>
        <p:spPr>
          <a:xfrm>
            <a:off x="4900808" y="4202604"/>
            <a:ext cx="762965" cy="338328"/>
          </a:xfrm>
          <a:prstGeom prst="ellipse">
            <a:avLst/>
          </a:prstGeom>
          <a:noFill/>
          <a:ln w="22225" cap="flat" cmpd="sng" algn="ctr">
            <a:solidFill>
              <a:srgbClr val="FE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
        <p:nvSpPr>
          <p:cNvPr id="20" name="Text Box 11">
            <a:extLst>
              <a:ext uri="{FF2B5EF4-FFF2-40B4-BE49-F238E27FC236}">
                <a16:creationId xmlns:a16="http://schemas.microsoft.com/office/drawing/2014/main" id="{5D954035-1EC5-4F2A-92F6-FC58A653065C}"/>
              </a:ext>
            </a:extLst>
          </p:cNvPr>
          <p:cNvSpPr txBox="1">
            <a:spLocks noChangeArrowheads="1"/>
          </p:cNvSpPr>
          <p:nvPr/>
        </p:nvSpPr>
        <p:spPr bwMode="auto">
          <a:xfrm>
            <a:off x="3889092" y="2218637"/>
            <a:ext cx="10831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err="1"/>
              <a:t>Maacah</a:t>
            </a:r>
            <a:endParaRPr lang="en-US" dirty="0"/>
          </a:p>
        </p:txBody>
      </p:sp>
      <p:sp>
        <p:nvSpPr>
          <p:cNvPr id="21" name="Text Box 11">
            <a:extLst>
              <a:ext uri="{FF2B5EF4-FFF2-40B4-BE49-F238E27FC236}">
                <a16:creationId xmlns:a16="http://schemas.microsoft.com/office/drawing/2014/main" id="{B1D2154F-04B5-48E5-8CCF-CB06B07240D0}"/>
              </a:ext>
            </a:extLst>
          </p:cNvPr>
          <p:cNvSpPr txBox="1">
            <a:spLocks noChangeArrowheads="1"/>
          </p:cNvSpPr>
          <p:nvPr/>
        </p:nvSpPr>
        <p:spPr bwMode="auto">
          <a:xfrm>
            <a:off x="4653727" y="2974901"/>
            <a:ext cx="634367"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err="1"/>
              <a:t>Tob</a:t>
            </a:r>
            <a:endParaRPr lang="en-US" dirty="0"/>
          </a:p>
        </p:txBody>
      </p:sp>
    </p:spTree>
    <p:extLst>
      <p:ext uri="{BB962C8B-B14F-4D97-AF65-F5344CB8AC3E}">
        <p14:creationId xmlns:p14="http://schemas.microsoft.com/office/powerpoint/2010/main" val="24235564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Mountains of Lebanon between Baalbek and Rayak (from Beqa)</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The Ammonites hired mercenaries, Arameans of Beth-</a:t>
            </a:r>
            <a:r>
              <a:rPr lang="en-US" dirty="0" err="1"/>
              <a:t>rehob</a:t>
            </a:r>
            <a:r>
              <a:rPr lang="en-US" dirty="0"/>
              <a:t> and Zobah, 20,000 foot soldiers</a:t>
            </a:r>
          </a:p>
        </p:txBody>
      </p:sp>
      <p:pic>
        <p:nvPicPr>
          <p:cNvPr id="5" name="Picture 4" descr="Lebanon Mountains from Beqa between Baalbek and Rayak, adr09051223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0678003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p:txBody>
          <a:bodyPr/>
          <a:lstStyle/>
          <a:p>
            <a:r>
              <a:rPr lang="en-US" dirty="0"/>
              <a:t>Egyptian spearmen with shields, from Asyut, 11th dynasty, circa 2000 BC</a:t>
            </a:r>
          </a:p>
        </p:txBody>
      </p:sp>
      <p:sp>
        <p:nvSpPr>
          <p:cNvPr id="10" name="Text Placeholder 9"/>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The Ammonites hired mercenaries, Arameans of Beth-</a:t>
            </a:r>
            <a:r>
              <a:rPr lang="en-US" dirty="0" err="1"/>
              <a:t>rehob</a:t>
            </a:r>
            <a:r>
              <a:rPr lang="en-US" dirty="0"/>
              <a:t> and Zobah, 20,000 foot soldiers</a:t>
            </a:r>
          </a:p>
        </p:txBody>
      </p:sp>
      <p:pic>
        <p:nvPicPr>
          <p:cNvPr id="17410" name="Picture 2" descr="C:\Users\Kris\Documents\Bolen\04 0Adds 2012\07 Egypt\Egyptian Museum in Cairo\Asyut, Egyptian spearmen with shields, 11th dynasty, adr16031950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09650"/>
            <a:ext cx="9144000" cy="4837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6203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EFAFB1-9894-48C4-A9BC-1304DFF05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Abel-</a:t>
            </a:r>
            <a:r>
              <a:rPr lang="en-US" dirty="0" err="1"/>
              <a:t>beth</a:t>
            </a:r>
            <a:r>
              <a:rPr lang="en-US" dirty="0"/>
              <a:t>-</a:t>
            </a:r>
            <a:r>
              <a:rPr lang="en-US" dirty="0" err="1"/>
              <a:t>maacah</a:t>
            </a:r>
            <a:r>
              <a:rPr lang="en-US" dirty="0"/>
              <a:t> (from the southwest)</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And the king of Maacah with 1,000 men</a:t>
            </a:r>
          </a:p>
        </p:txBody>
      </p:sp>
    </p:spTree>
    <p:extLst>
      <p:ext uri="{BB962C8B-B14F-4D97-AF65-F5344CB8AC3E}">
        <p14:creationId xmlns:p14="http://schemas.microsoft.com/office/powerpoint/2010/main" val="25761737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bel Beth Maacah from northwest, tb0629002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Abel-</a:t>
            </a:r>
            <a:r>
              <a:rPr lang="en-US" dirty="0" err="1"/>
              <a:t>beth</a:t>
            </a:r>
            <a:r>
              <a:rPr lang="en-US" dirty="0"/>
              <a:t>-</a:t>
            </a:r>
            <a:r>
              <a:rPr lang="en-US" dirty="0" err="1"/>
              <a:t>maacah</a:t>
            </a:r>
            <a:r>
              <a:rPr lang="en-US" dirty="0"/>
              <a:t> (from the northwest)</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And the king of Maacah with 1,000 men</a:t>
            </a:r>
          </a:p>
        </p:txBody>
      </p:sp>
    </p:spTree>
    <p:extLst>
      <p:ext uri="{BB962C8B-B14F-4D97-AF65-F5344CB8AC3E}">
        <p14:creationId xmlns:p14="http://schemas.microsoft.com/office/powerpoint/2010/main" val="25397749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2A2292-9770-4CC3-8AEA-B0494F1AC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Abel-</a:t>
            </a:r>
            <a:r>
              <a:rPr lang="en-US" dirty="0" err="1"/>
              <a:t>beth</a:t>
            </a:r>
            <a:r>
              <a:rPr lang="en-US" dirty="0"/>
              <a:t>-</a:t>
            </a:r>
            <a:r>
              <a:rPr lang="en-US" dirty="0" err="1"/>
              <a:t>maacah</a:t>
            </a:r>
            <a:r>
              <a:rPr lang="en-US" dirty="0"/>
              <a:t> from </a:t>
            </a:r>
            <a:r>
              <a:rPr lang="en-US" dirty="0" err="1"/>
              <a:t>Misgav</a:t>
            </a:r>
            <a:r>
              <a:rPr lang="en-US" dirty="0"/>
              <a:t> Am (from the southwest)</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And the king of Maacah with 1,000 men</a:t>
            </a:r>
          </a:p>
        </p:txBody>
      </p:sp>
    </p:spTree>
    <p:extLst>
      <p:ext uri="{BB962C8B-B14F-4D97-AF65-F5344CB8AC3E}">
        <p14:creationId xmlns:p14="http://schemas.microsoft.com/office/powerpoint/2010/main" val="494079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Yerah Azar king of Ammonites statue, 8th c, tb060303083-001.jpg"/>
          <p:cNvPicPr>
            <a:picLocks noChangeAspect="1"/>
          </p:cNvPicPr>
          <p:nvPr/>
        </p:nvPicPr>
        <p:blipFill rotWithShape="1">
          <a:blip r:embed="rId3" cstate="print">
            <a:extLst>
              <a:ext uri="{28A0092B-C50C-407E-A947-70E740481C1C}">
                <a14:useLocalDpi xmlns:a14="http://schemas.microsoft.com/office/drawing/2010/main" val="0"/>
              </a:ext>
            </a:extLst>
          </a:blip>
          <a:srcRect b="2317"/>
          <a:stretch/>
        </p:blipFill>
        <p:spPr>
          <a:xfrm>
            <a:off x="2687458" y="238550"/>
            <a:ext cx="3769085" cy="6380900"/>
          </a:xfrm>
          <a:prstGeom prst="rect">
            <a:avLst/>
          </a:prstGeom>
        </p:spPr>
      </p:pic>
      <p:sp>
        <p:nvSpPr>
          <p:cNvPr id="2" name="Text Placeholder 1"/>
          <p:cNvSpPr>
            <a:spLocks noGrp="1"/>
          </p:cNvSpPr>
          <p:nvPr>
            <p:ph type="body" sz="quarter" idx="10"/>
          </p:nvPr>
        </p:nvSpPr>
        <p:spPr/>
        <p:txBody>
          <a:bodyPr/>
          <a:lstStyle/>
          <a:p>
            <a:r>
              <a:rPr lang="en-US" dirty="0"/>
              <a:t>Statue of the Ammonite king </a:t>
            </a:r>
            <a:r>
              <a:rPr lang="en-US" dirty="0" err="1"/>
              <a:t>Yerah</a:t>
            </a:r>
            <a:r>
              <a:rPr lang="en-US" dirty="0"/>
              <a:t> Azar, 8th century BC</a:t>
            </a:r>
          </a:p>
        </p:txBody>
      </p:sp>
      <p:sp>
        <p:nvSpPr>
          <p:cNvPr id="3" name="Text Placeholder 2"/>
          <p:cNvSpPr>
            <a:spLocks noGrp="1"/>
          </p:cNvSpPr>
          <p:nvPr>
            <p:ph type="body" sz="quarter" idx="12"/>
          </p:nvPr>
        </p:nvSpPr>
        <p:spPr/>
        <p:txBody>
          <a:bodyPr/>
          <a:lstStyle/>
          <a:p>
            <a:r>
              <a:rPr lang="en-US" dirty="0"/>
              <a:t>10:2</a:t>
            </a:r>
          </a:p>
        </p:txBody>
      </p:sp>
      <p:sp>
        <p:nvSpPr>
          <p:cNvPr id="4" name="Title 3"/>
          <p:cNvSpPr>
            <a:spLocks noGrp="1"/>
          </p:cNvSpPr>
          <p:nvPr>
            <p:ph type="title"/>
          </p:nvPr>
        </p:nvSpPr>
        <p:spPr/>
        <p:txBody>
          <a:bodyPr/>
          <a:lstStyle/>
          <a:p>
            <a:r>
              <a:rPr lang="en-US" dirty="0"/>
              <a:t>David said, “I will deal loyally with Hanun the son of Nahash, as his father dealt loyally with me”</a:t>
            </a:r>
          </a:p>
        </p:txBody>
      </p:sp>
    </p:spTree>
    <p:extLst>
      <p:ext uri="{BB962C8B-B14F-4D97-AF65-F5344CB8AC3E}">
        <p14:creationId xmlns:p14="http://schemas.microsoft.com/office/powerpoint/2010/main" val="41493984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olan Heights with cindercones aerial, tbs1133000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
        <p:nvSpPr>
          <p:cNvPr id="2" name="Text Placeholder 1"/>
          <p:cNvSpPr>
            <a:spLocks noGrp="1"/>
          </p:cNvSpPr>
          <p:nvPr>
            <p:ph type="body" sz="quarter" idx="10"/>
          </p:nvPr>
        </p:nvSpPr>
        <p:spPr/>
        <p:txBody>
          <a:bodyPr/>
          <a:lstStyle/>
          <a:p>
            <a:r>
              <a:rPr lang="en-US" dirty="0"/>
              <a:t>Golan Heights (aerial view from the southwest)</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And the men of </a:t>
            </a:r>
            <a:r>
              <a:rPr lang="en-US" dirty="0" err="1"/>
              <a:t>Tob</a:t>
            </a:r>
            <a:r>
              <a:rPr lang="en-US" dirty="0"/>
              <a:t> 12,000 men</a:t>
            </a:r>
          </a:p>
        </p:txBody>
      </p:sp>
    </p:spTree>
    <p:extLst>
      <p:ext uri="{BB962C8B-B14F-4D97-AF65-F5344CB8AC3E}">
        <p14:creationId xmlns:p14="http://schemas.microsoft.com/office/powerpoint/2010/main" val="7752392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green field with a mountain in the background&#10;&#10;Description automatically generated">
            <a:extLst>
              <a:ext uri="{FF2B5EF4-FFF2-40B4-BE49-F238E27FC236}">
                <a16:creationId xmlns:a16="http://schemas.microsoft.com/office/drawing/2014/main" id="{51DC4E06-33C2-4102-A09C-21052FDF56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3" name="Text Placeholder 2"/>
          <p:cNvSpPr>
            <a:spLocks noGrp="1"/>
          </p:cNvSpPr>
          <p:nvPr>
            <p:ph type="body" sz="quarter" idx="10"/>
          </p:nvPr>
        </p:nvSpPr>
        <p:spPr/>
        <p:txBody>
          <a:bodyPr/>
          <a:lstStyle/>
          <a:p>
            <a:r>
              <a:rPr lang="en-US" dirty="0"/>
              <a:t>Golan Heights and Mount Hermon (aerial view from the south)</a:t>
            </a:r>
          </a:p>
        </p:txBody>
      </p:sp>
      <p:sp>
        <p:nvSpPr>
          <p:cNvPr id="4" name="Text Placeholder 3"/>
          <p:cNvSpPr>
            <a:spLocks noGrp="1"/>
          </p:cNvSpPr>
          <p:nvPr>
            <p:ph type="body" sz="quarter" idx="12"/>
          </p:nvPr>
        </p:nvSpPr>
        <p:spPr/>
        <p:txBody>
          <a:bodyPr/>
          <a:lstStyle/>
          <a:p>
            <a:r>
              <a:rPr lang="en-US" dirty="0"/>
              <a:t>10:6</a:t>
            </a:r>
          </a:p>
        </p:txBody>
      </p:sp>
      <p:sp>
        <p:nvSpPr>
          <p:cNvPr id="2" name="Title 1"/>
          <p:cNvSpPr>
            <a:spLocks noGrp="1"/>
          </p:cNvSpPr>
          <p:nvPr>
            <p:ph type="title"/>
          </p:nvPr>
        </p:nvSpPr>
        <p:spPr/>
        <p:txBody>
          <a:bodyPr/>
          <a:lstStyle/>
          <a:p>
            <a:r>
              <a:rPr lang="en-US" dirty="0"/>
              <a:t>And the men of </a:t>
            </a:r>
            <a:r>
              <a:rPr lang="en-US" dirty="0" err="1"/>
              <a:t>Tob</a:t>
            </a:r>
            <a:r>
              <a:rPr lang="en-US" dirty="0"/>
              <a:t> 12,000 men</a:t>
            </a:r>
          </a:p>
        </p:txBody>
      </p:sp>
    </p:spTree>
    <p:extLst>
      <p:ext uri="{BB962C8B-B14F-4D97-AF65-F5344CB8AC3E}">
        <p14:creationId xmlns:p14="http://schemas.microsoft.com/office/powerpoint/2010/main" val="22723654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83F2F51-E23B-4A44-9BF7-7A9BF0DACD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7389"/>
            <a:ext cx="9144000" cy="5723223"/>
          </a:xfrm>
          <a:prstGeom prst="rect">
            <a:avLst/>
          </a:prstGeom>
        </p:spPr>
      </p:pic>
      <p:sp>
        <p:nvSpPr>
          <p:cNvPr id="2" name="Text Placeholder 1"/>
          <p:cNvSpPr>
            <a:spLocks noGrp="1"/>
          </p:cNvSpPr>
          <p:nvPr>
            <p:ph type="body" sz="quarter" idx="10"/>
          </p:nvPr>
        </p:nvSpPr>
        <p:spPr/>
        <p:txBody>
          <a:bodyPr/>
          <a:lstStyle/>
          <a:p>
            <a:r>
              <a:rPr lang="en-US" dirty="0"/>
              <a:t>Map of the area around et-</a:t>
            </a:r>
            <a:r>
              <a:rPr lang="en-US" dirty="0" err="1"/>
              <a:t>Tayibeh</a:t>
            </a:r>
            <a:r>
              <a:rPr lang="en-US" dirty="0"/>
              <a:t>, from the surveys by the Palestine Exploration Fund (1890)</a:t>
            </a:r>
            <a:endParaRPr lang="it-IT" dirty="0"/>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And the men of </a:t>
            </a:r>
            <a:r>
              <a:rPr lang="en-US" dirty="0" err="1"/>
              <a:t>Tob</a:t>
            </a:r>
            <a:r>
              <a:rPr lang="en-US" dirty="0"/>
              <a:t> 12,000 men</a:t>
            </a:r>
          </a:p>
        </p:txBody>
      </p:sp>
      <p:sp>
        <p:nvSpPr>
          <p:cNvPr id="6" name="Text Box 16"/>
          <p:cNvSpPr txBox="1">
            <a:spLocks noChangeArrowheads="1"/>
          </p:cNvSpPr>
          <p:nvPr/>
        </p:nvSpPr>
        <p:spPr bwMode="auto">
          <a:xfrm>
            <a:off x="5958155" y="2310555"/>
            <a:ext cx="5796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Tob</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Oval 7"/>
          <p:cNvSpPr/>
          <p:nvPr/>
        </p:nvSpPr>
        <p:spPr>
          <a:xfrm>
            <a:off x="5424755" y="2786865"/>
            <a:ext cx="1143000" cy="457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Tree>
    <p:extLst>
      <p:ext uri="{BB962C8B-B14F-4D97-AF65-F5344CB8AC3E}">
        <p14:creationId xmlns:p14="http://schemas.microsoft.com/office/powerpoint/2010/main" val="21091667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map&#10;&#10;Description automatically generated">
            <a:extLst>
              <a:ext uri="{FF2B5EF4-FFF2-40B4-BE49-F238E27FC236}">
                <a16:creationId xmlns:a16="http://schemas.microsoft.com/office/drawing/2014/main" id="{CC30F859-B4D1-4451-A67A-98004D81BA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418" y="231404"/>
            <a:ext cx="8129721" cy="6397996"/>
          </a:xfrm>
          <a:prstGeom prst="rect">
            <a:avLst/>
          </a:prstGeom>
        </p:spPr>
      </p:pic>
      <p:sp>
        <p:nvSpPr>
          <p:cNvPr id="2" name="Text Placeholder 1"/>
          <p:cNvSpPr>
            <a:spLocks noGrp="1"/>
          </p:cNvSpPr>
          <p:nvPr>
            <p:ph type="body" sz="quarter" idx="10"/>
          </p:nvPr>
        </p:nvSpPr>
        <p:spPr/>
        <p:txBody>
          <a:bodyPr/>
          <a:lstStyle/>
          <a:p>
            <a:r>
              <a:rPr lang="en-US" dirty="0"/>
              <a:t>Map of the area between </a:t>
            </a:r>
            <a:r>
              <a:rPr lang="en-US" dirty="0" err="1"/>
              <a:t>Medeba</a:t>
            </a:r>
            <a:r>
              <a:rPr lang="en-US" dirty="0"/>
              <a:t> and Rabbah</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And the men of </a:t>
            </a:r>
            <a:r>
              <a:rPr lang="en-US" dirty="0" err="1"/>
              <a:t>Tob</a:t>
            </a:r>
            <a:r>
              <a:rPr lang="en-US" dirty="0"/>
              <a:t> 12,000 men</a:t>
            </a:r>
          </a:p>
        </p:txBody>
      </p:sp>
    </p:spTree>
    <p:extLst>
      <p:ext uri="{BB962C8B-B14F-4D97-AF65-F5344CB8AC3E}">
        <p14:creationId xmlns:p14="http://schemas.microsoft.com/office/powerpoint/2010/main" val="30255404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map&#10;&#10;Description automatically generated">
            <a:extLst>
              <a:ext uri="{FF2B5EF4-FFF2-40B4-BE49-F238E27FC236}">
                <a16:creationId xmlns:a16="http://schemas.microsoft.com/office/drawing/2014/main" id="{EBB01BDC-E8FB-4A9A-B6BC-47CC08BCBE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418" y="231404"/>
            <a:ext cx="8129721" cy="6397996"/>
          </a:xfrm>
          <a:prstGeom prst="rect">
            <a:avLst/>
          </a:prstGeom>
        </p:spPr>
      </p:pic>
      <p:sp>
        <p:nvSpPr>
          <p:cNvPr id="2" name="Text Placeholder 1"/>
          <p:cNvSpPr>
            <a:spLocks noGrp="1"/>
          </p:cNvSpPr>
          <p:nvPr>
            <p:ph type="body" sz="quarter" idx="10"/>
          </p:nvPr>
        </p:nvSpPr>
        <p:spPr/>
        <p:txBody>
          <a:bodyPr/>
          <a:lstStyle/>
          <a:p>
            <a:r>
              <a:rPr lang="en-US" dirty="0"/>
              <a:t>Map of the area between </a:t>
            </a:r>
            <a:r>
              <a:rPr lang="en-US" dirty="0" err="1"/>
              <a:t>Medeba</a:t>
            </a:r>
            <a:r>
              <a:rPr lang="en-US" dirty="0"/>
              <a:t> and Rabbah</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And the men of </a:t>
            </a:r>
            <a:r>
              <a:rPr lang="en-US" dirty="0" err="1"/>
              <a:t>Tob</a:t>
            </a:r>
            <a:r>
              <a:rPr lang="en-US" dirty="0"/>
              <a:t> 12,000 men</a:t>
            </a:r>
          </a:p>
        </p:txBody>
      </p:sp>
      <p:sp>
        <p:nvSpPr>
          <p:cNvPr id="7" name="Text Box 16"/>
          <p:cNvSpPr txBox="1">
            <a:spLocks noChangeArrowheads="1"/>
          </p:cNvSpPr>
          <p:nvPr/>
        </p:nvSpPr>
        <p:spPr bwMode="auto">
          <a:xfrm>
            <a:off x="2893220" y="5791200"/>
            <a:ext cx="105154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EFF00"/>
                </a:solidFill>
                <a:effectLst>
                  <a:glow rad="76200">
                    <a:srgbClr val="000000">
                      <a:alpha val="60000"/>
                    </a:srgbClr>
                  </a:glow>
                </a:effectLst>
                <a:latin typeface="Calibri" pitchFamily="34" charset="0"/>
                <a:cs typeface="Calibri" pitchFamily="34" charset="0"/>
              </a:rPr>
              <a:t>Medeba</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8" name="Oval 7"/>
          <p:cNvSpPr/>
          <p:nvPr/>
        </p:nvSpPr>
        <p:spPr>
          <a:xfrm>
            <a:off x="3099816" y="6172200"/>
            <a:ext cx="938784" cy="309563"/>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9" name="Text Box 16"/>
          <p:cNvSpPr txBox="1">
            <a:spLocks noChangeArrowheads="1"/>
          </p:cNvSpPr>
          <p:nvPr/>
        </p:nvSpPr>
        <p:spPr bwMode="auto">
          <a:xfrm>
            <a:off x="6112706" y="762000"/>
            <a:ext cx="97389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EFF00"/>
                </a:solidFill>
                <a:effectLst>
                  <a:glow rad="76200">
                    <a:srgbClr val="000000">
                      <a:alpha val="60000"/>
                    </a:srgbClr>
                  </a:glow>
                </a:effectLst>
                <a:latin typeface="Calibri" pitchFamily="34" charset="0"/>
                <a:cs typeface="Calibri" pitchFamily="34" charset="0"/>
              </a:rPr>
              <a:t>Rabbah</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20" name="Oval 19"/>
          <p:cNvSpPr/>
          <p:nvPr/>
        </p:nvSpPr>
        <p:spPr>
          <a:xfrm>
            <a:off x="6147816" y="404812"/>
            <a:ext cx="938784" cy="357187"/>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0847083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deba Plateau north of Tell Jalul, tb06120437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Medeba Plateau, north of Tell </a:t>
            </a:r>
            <a:r>
              <a:rPr lang="en-US" dirty="0" err="1"/>
              <a:t>Jalul</a:t>
            </a:r>
            <a:r>
              <a:rPr lang="en-US" dirty="0"/>
              <a:t> (from the south)</a:t>
            </a:r>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And the men of </a:t>
            </a:r>
            <a:r>
              <a:rPr lang="en-US" dirty="0" err="1"/>
              <a:t>Tob</a:t>
            </a:r>
            <a:r>
              <a:rPr lang="en-US" dirty="0"/>
              <a:t> 12,000 men</a:t>
            </a:r>
          </a:p>
        </p:txBody>
      </p:sp>
    </p:spTree>
    <p:extLst>
      <p:ext uri="{BB962C8B-B14F-4D97-AF65-F5344CB8AC3E}">
        <p14:creationId xmlns:p14="http://schemas.microsoft.com/office/powerpoint/2010/main" val="29393811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Burnt Palace at </a:t>
            </a:r>
            <a:r>
              <a:rPr lang="en-US" dirty="0" err="1"/>
              <a:t>Medeba</a:t>
            </a:r>
            <a:endParaRPr lang="en-US" dirty="0"/>
          </a:p>
        </p:txBody>
      </p:sp>
      <p:sp>
        <p:nvSpPr>
          <p:cNvPr id="3" name="Text Placeholder 2"/>
          <p:cNvSpPr>
            <a:spLocks noGrp="1"/>
          </p:cNvSpPr>
          <p:nvPr>
            <p:ph type="body" sz="quarter" idx="12"/>
          </p:nvPr>
        </p:nvSpPr>
        <p:spPr/>
        <p:txBody>
          <a:bodyPr/>
          <a:lstStyle/>
          <a:p>
            <a:r>
              <a:rPr lang="en-US" dirty="0"/>
              <a:t>10:6</a:t>
            </a:r>
          </a:p>
        </p:txBody>
      </p:sp>
      <p:sp>
        <p:nvSpPr>
          <p:cNvPr id="4" name="Title 3"/>
          <p:cNvSpPr>
            <a:spLocks noGrp="1"/>
          </p:cNvSpPr>
          <p:nvPr>
            <p:ph type="title"/>
          </p:nvPr>
        </p:nvSpPr>
        <p:spPr/>
        <p:txBody>
          <a:bodyPr/>
          <a:lstStyle/>
          <a:p>
            <a:r>
              <a:rPr lang="en-US" dirty="0"/>
              <a:t>And the men of </a:t>
            </a:r>
            <a:r>
              <a:rPr lang="en-US" dirty="0" err="1"/>
              <a:t>Tob</a:t>
            </a:r>
            <a:r>
              <a:rPr lang="en-US" dirty="0"/>
              <a:t> 12,000 men</a:t>
            </a:r>
          </a:p>
        </p:txBody>
      </p:sp>
      <p:pic>
        <p:nvPicPr>
          <p:cNvPr id="6" name="Picture 5" descr="Medeba Burnt Palace, tb061304168-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8271773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“Joab Street” sign in </a:t>
            </a:r>
            <a:r>
              <a:rPr lang="en-US" dirty="0" err="1"/>
              <a:t>Bnei</a:t>
            </a:r>
            <a:r>
              <a:rPr lang="en-US" dirty="0"/>
              <a:t> </a:t>
            </a:r>
            <a:r>
              <a:rPr lang="en-US" dirty="0" err="1"/>
              <a:t>Brak</a:t>
            </a:r>
            <a:endParaRPr lang="en-US" dirty="0"/>
          </a:p>
        </p:txBody>
      </p:sp>
      <p:sp>
        <p:nvSpPr>
          <p:cNvPr id="3" name="Text Placeholder 2"/>
          <p:cNvSpPr>
            <a:spLocks noGrp="1"/>
          </p:cNvSpPr>
          <p:nvPr>
            <p:ph type="body" sz="quarter" idx="12"/>
          </p:nvPr>
        </p:nvSpPr>
        <p:spPr/>
        <p:txBody>
          <a:bodyPr/>
          <a:lstStyle/>
          <a:p>
            <a:r>
              <a:rPr lang="en-US" dirty="0"/>
              <a:t>10:7</a:t>
            </a:r>
          </a:p>
        </p:txBody>
      </p:sp>
      <p:sp>
        <p:nvSpPr>
          <p:cNvPr id="4" name="Title 3"/>
          <p:cNvSpPr>
            <a:spLocks noGrp="1"/>
          </p:cNvSpPr>
          <p:nvPr>
            <p:ph type="title"/>
          </p:nvPr>
        </p:nvSpPr>
        <p:spPr/>
        <p:txBody>
          <a:bodyPr/>
          <a:lstStyle/>
          <a:p>
            <a:r>
              <a:rPr lang="en-US" dirty="0"/>
              <a:t>When David heard of it, he sent Joab and all the army, including the mighty men</a:t>
            </a:r>
          </a:p>
        </p:txBody>
      </p:sp>
      <p:pic>
        <p:nvPicPr>
          <p:cNvPr id="5" name="Picture 4" descr="Joab street sign in Bene Berak, tb06280739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2124876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6-02-02 at 10.28.03 A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3410"/>
            <a:ext cx="9144000" cy="6634590"/>
          </a:xfrm>
          <a:prstGeom prst="rect">
            <a:avLst/>
          </a:prstGeom>
        </p:spPr>
      </p:pic>
      <p:sp>
        <p:nvSpPr>
          <p:cNvPr id="2" name="Text Placeholder 1"/>
          <p:cNvSpPr>
            <a:spLocks noGrp="1"/>
          </p:cNvSpPr>
          <p:nvPr>
            <p:ph type="body" sz="quarter" idx="10"/>
          </p:nvPr>
        </p:nvSpPr>
        <p:spPr/>
        <p:txBody>
          <a:bodyPr/>
          <a:lstStyle/>
          <a:p>
            <a:r>
              <a:rPr lang="en-US" dirty="0"/>
              <a:t>Relief of soldiers with spears and shields, from Sennacherib’s palace in Nineveh (sketch)</a:t>
            </a:r>
          </a:p>
        </p:txBody>
      </p:sp>
      <p:sp>
        <p:nvSpPr>
          <p:cNvPr id="3" name="Text Placeholder 2"/>
          <p:cNvSpPr>
            <a:spLocks noGrp="1"/>
          </p:cNvSpPr>
          <p:nvPr>
            <p:ph type="body" sz="quarter" idx="12"/>
          </p:nvPr>
        </p:nvSpPr>
        <p:spPr/>
        <p:txBody>
          <a:bodyPr/>
          <a:lstStyle/>
          <a:p>
            <a:r>
              <a:rPr lang="en-US" dirty="0"/>
              <a:t>10:7</a:t>
            </a:r>
          </a:p>
        </p:txBody>
      </p:sp>
      <p:sp>
        <p:nvSpPr>
          <p:cNvPr id="4" name="Title 3"/>
          <p:cNvSpPr>
            <a:spLocks noGrp="1"/>
          </p:cNvSpPr>
          <p:nvPr>
            <p:ph type="title"/>
          </p:nvPr>
        </p:nvSpPr>
        <p:spPr/>
        <p:txBody>
          <a:bodyPr/>
          <a:lstStyle/>
          <a:p>
            <a:r>
              <a:rPr lang="en-US" dirty="0"/>
              <a:t>When David heard of it, he sent Joab and all the army, including the mighty men</a:t>
            </a:r>
          </a:p>
        </p:txBody>
      </p:sp>
    </p:spTree>
    <p:extLst>
      <p:ext uri="{BB962C8B-B14F-4D97-AF65-F5344CB8AC3E}">
        <p14:creationId xmlns:p14="http://schemas.microsoft.com/office/powerpoint/2010/main" val="11630078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Nineveh palace, musicians and shield bearers, adr070512614-001.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b="4268"/>
          <a:stretch/>
        </p:blipFill>
        <p:spPr>
          <a:xfrm>
            <a:off x="1" y="553406"/>
            <a:ext cx="9144000" cy="5751188"/>
          </a:xfrm>
          <a:prstGeom prst="rect">
            <a:avLst/>
          </a:prstGeom>
        </p:spPr>
      </p:pic>
      <p:sp>
        <p:nvSpPr>
          <p:cNvPr id="2" name="Text Placeholder 1"/>
          <p:cNvSpPr>
            <a:spLocks noGrp="1"/>
          </p:cNvSpPr>
          <p:nvPr>
            <p:ph type="body" sz="quarter" idx="10"/>
          </p:nvPr>
        </p:nvSpPr>
        <p:spPr/>
        <p:txBody>
          <a:bodyPr/>
          <a:lstStyle/>
          <a:p>
            <a:r>
              <a:rPr lang="en-US" dirty="0"/>
              <a:t>Relief of musicians and shield bearers, from a palace in Nineveh, 7th century BC</a:t>
            </a:r>
          </a:p>
        </p:txBody>
      </p:sp>
      <p:sp>
        <p:nvSpPr>
          <p:cNvPr id="3" name="Text Placeholder 2"/>
          <p:cNvSpPr>
            <a:spLocks noGrp="1"/>
          </p:cNvSpPr>
          <p:nvPr>
            <p:ph type="body" sz="quarter" idx="12"/>
          </p:nvPr>
        </p:nvSpPr>
        <p:spPr/>
        <p:txBody>
          <a:bodyPr/>
          <a:lstStyle/>
          <a:p>
            <a:r>
              <a:rPr lang="en-US" dirty="0"/>
              <a:t>10:7</a:t>
            </a:r>
          </a:p>
        </p:txBody>
      </p:sp>
      <p:sp>
        <p:nvSpPr>
          <p:cNvPr id="4" name="Title 3"/>
          <p:cNvSpPr>
            <a:spLocks noGrp="1"/>
          </p:cNvSpPr>
          <p:nvPr>
            <p:ph type="title"/>
          </p:nvPr>
        </p:nvSpPr>
        <p:spPr/>
        <p:txBody>
          <a:bodyPr/>
          <a:lstStyle/>
          <a:p>
            <a:r>
              <a:rPr lang="en-US" dirty="0"/>
              <a:t>When David heard of it, he sent Joab and all the army, including the mighty men</a:t>
            </a:r>
          </a:p>
        </p:txBody>
      </p:sp>
    </p:spTree>
    <p:extLst>
      <p:ext uri="{BB962C8B-B14F-4D97-AF65-F5344CB8AC3E}">
        <p14:creationId xmlns:p14="http://schemas.microsoft.com/office/powerpoint/2010/main" val="3762678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List of known Ammonite kings</a:t>
            </a:r>
          </a:p>
        </p:txBody>
      </p:sp>
      <p:sp>
        <p:nvSpPr>
          <p:cNvPr id="3" name="Text Placeholder 2"/>
          <p:cNvSpPr>
            <a:spLocks noGrp="1"/>
          </p:cNvSpPr>
          <p:nvPr>
            <p:ph type="body" sz="quarter" idx="12"/>
          </p:nvPr>
        </p:nvSpPr>
        <p:spPr/>
        <p:txBody>
          <a:bodyPr/>
          <a:lstStyle/>
          <a:p>
            <a:r>
              <a:rPr lang="en-US" dirty="0"/>
              <a:t>10:2</a:t>
            </a:r>
          </a:p>
        </p:txBody>
      </p:sp>
      <p:sp>
        <p:nvSpPr>
          <p:cNvPr id="4" name="Title 3"/>
          <p:cNvSpPr>
            <a:spLocks noGrp="1"/>
          </p:cNvSpPr>
          <p:nvPr>
            <p:ph type="title"/>
          </p:nvPr>
        </p:nvSpPr>
        <p:spPr/>
        <p:txBody>
          <a:bodyPr/>
          <a:lstStyle/>
          <a:p>
            <a:r>
              <a:rPr lang="en-US" dirty="0"/>
              <a:t>David said, “I will deal loyally with </a:t>
            </a:r>
            <a:r>
              <a:rPr lang="en-US" dirty="0" err="1"/>
              <a:t>Hanun</a:t>
            </a:r>
            <a:r>
              <a:rPr lang="en-US" dirty="0"/>
              <a:t> the son of </a:t>
            </a:r>
            <a:r>
              <a:rPr lang="en-US" dirty="0" err="1"/>
              <a:t>Nahash</a:t>
            </a:r>
            <a:r>
              <a:rPr lang="en-US" dirty="0"/>
              <a:t>, as his father dealt loyally with me”</a:t>
            </a:r>
          </a:p>
        </p:txBody>
      </p:sp>
      <p:pic>
        <p:nvPicPr>
          <p:cNvPr id="5" name="Picture 4" descr="Regnal Chronology, Kings of Amm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6761" y="381001"/>
            <a:ext cx="4170479" cy="6095999"/>
          </a:xfrm>
          <a:prstGeom prst="rect">
            <a:avLst/>
          </a:prstGeom>
        </p:spPr>
      </p:pic>
    </p:spTree>
    <p:extLst>
      <p:ext uri="{BB962C8B-B14F-4D97-AF65-F5344CB8AC3E}">
        <p14:creationId xmlns:p14="http://schemas.microsoft.com/office/powerpoint/2010/main" val="6675854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posing for the camera&#10;&#10;Description automatically generated">
            <a:extLst>
              <a:ext uri="{FF2B5EF4-FFF2-40B4-BE49-F238E27FC236}">
                <a16:creationId xmlns:a16="http://schemas.microsoft.com/office/drawing/2014/main" id="{519C6395-E1D6-4619-A087-722F7DD495AA}"/>
              </a:ext>
            </a:extLst>
          </p:cNvPr>
          <p:cNvPicPr>
            <a:picLocks noChangeAspect="1"/>
          </p:cNvPicPr>
          <p:nvPr/>
        </p:nvPicPr>
        <p:blipFill rotWithShape="1">
          <a:blip r:embed="rId3">
            <a:extLst>
              <a:ext uri="{28A0092B-C50C-407E-A947-70E740481C1C}">
                <a14:useLocalDpi xmlns:a14="http://schemas.microsoft.com/office/drawing/2010/main" val="0"/>
              </a:ext>
            </a:extLst>
          </a:blip>
          <a:srcRect l="3120"/>
          <a:stretch/>
        </p:blipFill>
        <p:spPr>
          <a:xfrm>
            <a:off x="0" y="1109088"/>
            <a:ext cx="9144000" cy="4662622"/>
          </a:xfrm>
          <a:prstGeom prst="rect">
            <a:avLst/>
          </a:prstGeom>
        </p:spPr>
      </p:pic>
      <p:sp>
        <p:nvSpPr>
          <p:cNvPr id="2" name="Text Placeholder 1"/>
          <p:cNvSpPr>
            <a:spLocks noGrp="1"/>
          </p:cNvSpPr>
          <p:nvPr>
            <p:ph type="body" sz="quarter" idx="10"/>
          </p:nvPr>
        </p:nvSpPr>
        <p:spPr/>
        <p:txBody>
          <a:bodyPr/>
          <a:lstStyle/>
          <a:p>
            <a:r>
              <a:rPr lang="en-US" i="1" dirty="0"/>
              <a:t>David’s Valiant Men</a:t>
            </a:r>
            <a:r>
              <a:rPr lang="en-US" dirty="0"/>
              <a:t>, by James Tissot, circa 1899</a:t>
            </a:r>
          </a:p>
        </p:txBody>
      </p:sp>
      <p:sp>
        <p:nvSpPr>
          <p:cNvPr id="3" name="Text Placeholder 2"/>
          <p:cNvSpPr>
            <a:spLocks noGrp="1"/>
          </p:cNvSpPr>
          <p:nvPr>
            <p:ph type="body" sz="quarter" idx="12"/>
          </p:nvPr>
        </p:nvSpPr>
        <p:spPr/>
        <p:txBody>
          <a:bodyPr/>
          <a:lstStyle/>
          <a:p>
            <a:r>
              <a:rPr lang="en-US" dirty="0"/>
              <a:t>10:7</a:t>
            </a:r>
          </a:p>
        </p:txBody>
      </p:sp>
      <p:sp>
        <p:nvSpPr>
          <p:cNvPr id="4" name="Title 3"/>
          <p:cNvSpPr>
            <a:spLocks noGrp="1"/>
          </p:cNvSpPr>
          <p:nvPr>
            <p:ph type="title"/>
          </p:nvPr>
        </p:nvSpPr>
        <p:spPr/>
        <p:txBody>
          <a:bodyPr/>
          <a:lstStyle/>
          <a:p>
            <a:r>
              <a:rPr lang="en-US" dirty="0"/>
              <a:t>When David heard of it, he sent Joab and all the army, including the mighty men</a:t>
            </a:r>
          </a:p>
        </p:txBody>
      </p:sp>
    </p:spTree>
    <p:extLst>
      <p:ext uri="{BB962C8B-B14F-4D97-AF65-F5344CB8AC3E}">
        <p14:creationId xmlns:p14="http://schemas.microsoft.com/office/powerpoint/2010/main" val="6227381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Amman Citadel middle terrace from west"/>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Middle terrace of the Citadel of Rabbah, modern Amman (from the west)</a:t>
            </a:r>
          </a:p>
        </p:txBody>
      </p:sp>
      <p:sp>
        <p:nvSpPr>
          <p:cNvPr id="3" name="Text Placeholder 2"/>
          <p:cNvSpPr>
            <a:spLocks noGrp="1"/>
          </p:cNvSpPr>
          <p:nvPr>
            <p:ph type="body" sz="quarter" idx="12"/>
          </p:nvPr>
        </p:nvSpPr>
        <p:spPr/>
        <p:txBody>
          <a:bodyPr/>
          <a:lstStyle/>
          <a:p>
            <a:r>
              <a:rPr lang="en-US" dirty="0"/>
              <a:t>10:8</a:t>
            </a:r>
          </a:p>
        </p:txBody>
      </p:sp>
      <p:sp>
        <p:nvSpPr>
          <p:cNvPr id="4" name="Title 3"/>
          <p:cNvSpPr>
            <a:spLocks noGrp="1"/>
          </p:cNvSpPr>
          <p:nvPr>
            <p:ph type="title"/>
          </p:nvPr>
        </p:nvSpPr>
        <p:spPr/>
        <p:txBody>
          <a:bodyPr/>
          <a:lstStyle/>
          <a:p>
            <a:r>
              <a:rPr lang="en-US" dirty="0"/>
              <a:t>The Ammonites came out and drew up in battle array at the entrance of the gate</a:t>
            </a:r>
          </a:p>
        </p:txBody>
      </p:sp>
    </p:spTree>
    <p:extLst>
      <p:ext uri="{BB962C8B-B14F-4D97-AF65-F5344CB8AC3E}">
        <p14:creationId xmlns:p14="http://schemas.microsoft.com/office/powerpoint/2010/main" val="37838033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outdoor, field, rock&#10;&#10;Description automatically generated">
            <a:extLst>
              <a:ext uri="{FF2B5EF4-FFF2-40B4-BE49-F238E27FC236}">
                <a16:creationId xmlns:a16="http://schemas.microsoft.com/office/drawing/2014/main" id="{1655B95B-3A35-485E-A746-AAD4DFA328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Solomonic gate at Gezer (aerial view from the north)</a:t>
            </a:r>
          </a:p>
        </p:txBody>
      </p:sp>
      <p:sp>
        <p:nvSpPr>
          <p:cNvPr id="3" name="Text Placeholder 2"/>
          <p:cNvSpPr>
            <a:spLocks noGrp="1"/>
          </p:cNvSpPr>
          <p:nvPr>
            <p:ph type="body" sz="quarter" idx="12"/>
          </p:nvPr>
        </p:nvSpPr>
        <p:spPr/>
        <p:txBody>
          <a:bodyPr/>
          <a:lstStyle/>
          <a:p>
            <a:r>
              <a:rPr lang="en-US" dirty="0"/>
              <a:t>10:8</a:t>
            </a:r>
          </a:p>
        </p:txBody>
      </p:sp>
      <p:sp>
        <p:nvSpPr>
          <p:cNvPr id="4" name="Title 3"/>
          <p:cNvSpPr>
            <a:spLocks noGrp="1"/>
          </p:cNvSpPr>
          <p:nvPr>
            <p:ph type="title"/>
          </p:nvPr>
        </p:nvSpPr>
        <p:spPr/>
        <p:txBody>
          <a:bodyPr/>
          <a:lstStyle/>
          <a:p>
            <a:r>
              <a:rPr lang="en-US" dirty="0"/>
              <a:t>The Ammonites came out and drew up in battle array at the entrance of the gate</a:t>
            </a:r>
          </a:p>
        </p:txBody>
      </p:sp>
    </p:spTree>
    <p:extLst>
      <p:ext uri="{BB962C8B-B14F-4D97-AF65-F5344CB8AC3E}">
        <p14:creationId xmlns:p14="http://schemas.microsoft.com/office/powerpoint/2010/main" val="10594281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ass, outdoor, field, rock&#10;&#10;Description automatically generated">
            <a:extLst>
              <a:ext uri="{FF2B5EF4-FFF2-40B4-BE49-F238E27FC236}">
                <a16:creationId xmlns:a16="http://schemas.microsoft.com/office/drawing/2014/main" id="{2662D8BE-E9E7-4467-AFB2-1FB0D2446C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Solomonic gate at Gezer (aerial view from the north)</a:t>
            </a:r>
          </a:p>
        </p:txBody>
      </p:sp>
      <p:sp>
        <p:nvSpPr>
          <p:cNvPr id="3" name="Text Placeholder 2"/>
          <p:cNvSpPr>
            <a:spLocks noGrp="1"/>
          </p:cNvSpPr>
          <p:nvPr>
            <p:ph type="body" sz="quarter" idx="12"/>
          </p:nvPr>
        </p:nvSpPr>
        <p:spPr/>
        <p:txBody>
          <a:bodyPr/>
          <a:lstStyle/>
          <a:p>
            <a:r>
              <a:rPr lang="en-US" dirty="0"/>
              <a:t>10:8</a:t>
            </a:r>
          </a:p>
        </p:txBody>
      </p:sp>
      <p:sp>
        <p:nvSpPr>
          <p:cNvPr id="4" name="Title 3"/>
          <p:cNvSpPr>
            <a:spLocks noGrp="1"/>
          </p:cNvSpPr>
          <p:nvPr>
            <p:ph type="title"/>
          </p:nvPr>
        </p:nvSpPr>
        <p:spPr/>
        <p:txBody>
          <a:bodyPr/>
          <a:lstStyle/>
          <a:p>
            <a:r>
              <a:rPr lang="en-US" dirty="0"/>
              <a:t>The Ammonites came out and drew up in battle array at the entrance of the gate</a:t>
            </a:r>
          </a:p>
        </p:txBody>
      </p:sp>
      <p:sp>
        <p:nvSpPr>
          <p:cNvPr id="6" name="Freeform 5"/>
          <p:cNvSpPr/>
          <p:nvPr/>
        </p:nvSpPr>
        <p:spPr>
          <a:xfrm>
            <a:off x="3376613" y="2562225"/>
            <a:ext cx="981075" cy="1347788"/>
          </a:xfrm>
          <a:custGeom>
            <a:avLst/>
            <a:gdLst>
              <a:gd name="connsiteX0" fmla="*/ 971550 w 981075"/>
              <a:gd name="connsiteY0" fmla="*/ 190500 h 1347788"/>
              <a:gd name="connsiteX1" fmla="*/ 390525 w 981075"/>
              <a:gd name="connsiteY1" fmla="*/ 180975 h 1347788"/>
              <a:gd name="connsiteX2" fmla="*/ 333375 w 981075"/>
              <a:gd name="connsiteY2" fmla="*/ 419100 h 1347788"/>
              <a:gd name="connsiteX3" fmla="*/ 400050 w 981075"/>
              <a:gd name="connsiteY3" fmla="*/ 419100 h 1347788"/>
              <a:gd name="connsiteX4" fmla="*/ 414337 w 981075"/>
              <a:gd name="connsiteY4" fmla="*/ 452438 h 1347788"/>
              <a:gd name="connsiteX5" fmla="*/ 871537 w 981075"/>
              <a:gd name="connsiteY5" fmla="*/ 461963 h 1347788"/>
              <a:gd name="connsiteX6" fmla="*/ 852487 w 981075"/>
              <a:gd name="connsiteY6" fmla="*/ 585788 h 1347788"/>
              <a:gd name="connsiteX7" fmla="*/ 400050 w 981075"/>
              <a:gd name="connsiteY7" fmla="*/ 571500 h 1347788"/>
              <a:gd name="connsiteX8" fmla="*/ 381000 w 981075"/>
              <a:gd name="connsiteY8" fmla="*/ 528638 h 1347788"/>
              <a:gd name="connsiteX9" fmla="*/ 300037 w 981075"/>
              <a:gd name="connsiteY9" fmla="*/ 538163 h 1347788"/>
              <a:gd name="connsiteX10" fmla="*/ 285750 w 981075"/>
              <a:gd name="connsiteY10" fmla="*/ 728663 h 1347788"/>
              <a:gd name="connsiteX11" fmla="*/ 933450 w 981075"/>
              <a:gd name="connsiteY11" fmla="*/ 757238 h 1347788"/>
              <a:gd name="connsiteX12" fmla="*/ 928687 w 981075"/>
              <a:gd name="connsiteY12" fmla="*/ 881063 h 1347788"/>
              <a:gd name="connsiteX13" fmla="*/ 276225 w 981075"/>
              <a:gd name="connsiteY13" fmla="*/ 833438 h 1347788"/>
              <a:gd name="connsiteX14" fmla="*/ 247650 w 981075"/>
              <a:gd name="connsiteY14" fmla="*/ 947738 h 1347788"/>
              <a:gd name="connsiteX15" fmla="*/ 238125 w 981075"/>
              <a:gd name="connsiteY15" fmla="*/ 1081088 h 1347788"/>
              <a:gd name="connsiteX16" fmla="*/ 928687 w 981075"/>
              <a:gd name="connsiteY16" fmla="*/ 1143000 h 1347788"/>
              <a:gd name="connsiteX17" fmla="*/ 871537 w 981075"/>
              <a:gd name="connsiteY17" fmla="*/ 1347788 h 1347788"/>
              <a:gd name="connsiteX18" fmla="*/ 0 w 981075"/>
              <a:gd name="connsiteY18" fmla="*/ 1314450 h 1347788"/>
              <a:gd name="connsiteX19" fmla="*/ 28575 w 981075"/>
              <a:gd name="connsiteY19" fmla="*/ 1052513 h 1347788"/>
              <a:gd name="connsiteX20" fmla="*/ 14287 w 981075"/>
              <a:gd name="connsiteY20" fmla="*/ 914400 h 1347788"/>
              <a:gd name="connsiteX21" fmla="*/ 180975 w 981075"/>
              <a:gd name="connsiteY21" fmla="*/ 219075 h 1347788"/>
              <a:gd name="connsiteX22" fmla="*/ 195262 w 981075"/>
              <a:gd name="connsiteY22" fmla="*/ 128588 h 1347788"/>
              <a:gd name="connsiteX23" fmla="*/ 195262 w 981075"/>
              <a:gd name="connsiteY23" fmla="*/ 4763 h 1347788"/>
              <a:gd name="connsiteX24" fmla="*/ 414337 w 981075"/>
              <a:gd name="connsiteY24" fmla="*/ 0 h 1347788"/>
              <a:gd name="connsiteX25" fmla="*/ 457200 w 981075"/>
              <a:gd name="connsiteY25" fmla="*/ 33338 h 1347788"/>
              <a:gd name="connsiteX26" fmla="*/ 981075 w 981075"/>
              <a:gd name="connsiteY26" fmla="*/ 52388 h 1347788"/>
              <a:gd name="connsiteX27" fmla="*/ 971550 w 981075"/>
              <a:gd name="connsiteY27" fmla="*/ 190500 h 134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81075" h="1347788">
                <a:moveTo>
                  <a:pt x="971550" y="190500"/>
                </a:moveTo>
                <a:lnTo>
                  <a:pt x="390525" y="180975"/>
                </a:lnTo>
                <a:lnTo>
                  <a:pt x="333375" y="419100"/>
                </a:lnTo>
                <a:lnTo>
                  <a:pt x="400050" y="419100"/>
                </a:lnTo>
                <a:lnTo>
                  <a:pt x="414337" y="452438"/>
                </a:lnTo>
                <a:lnTo>
                  <a:pt x="871537" y="461963"/>
                </a:lnTo>
                <a:lnTo>
                  <a:pt x="852487" y="585788"/>
                </a:lnTo>
                <a:lnTo>
                  <a:pt x="400050" y="571500"/>
                </a:lnTo>
                <a:lnTo>
                  <a:pt x="381000" y="528638"/>
                </a:lnTo>
                <a:lnTo>
                  <a:pt x="300037" y="538163"/>
                </a:lnTo>
                <a:lnTo>
                  <a:pt x="285750" y="728663"/>
                </a:lnTo>
                <a:lnTo>
                  <a:pt x="933450" y="757238"/>
                </a:lnTo>
                <a:lnTo>
                  <a:pt x="928687" y="881063"/>
                </a:lnTo>
                <a:lnTo>
                  <a:pt x="276225" y="833438"/>
                </a:lnTo>
                <a:lnTo>
                  <a:pt x="247650" y="947738"/>
                </a:lnTo>
                <a:lnTo>
                  <a:pt x="238125" y="1081088"/>
                </a:lnTo>
                <a:lnTo>
                  <a:pt x="928687" y="1143000"/>
                </a:lnTo>
                <a:lnTo>
                  <a:pt x="871537" y="1347788"/>
                </a:lnTo>
                <a:lnTo>
                  <a:pt x="0" y="1314450"/>
                </a:lnTo>
                <a:lnTo>
                  <a:pt x="28575" y="1052513"/>
                </a:lnTo>
                <a:lnTo>
                  <a:pt x="14287" y="914400"/>
                </a:lnTo>
                <a:lnTo>
                  <a:pt x="180975" y="219075"/>
                </a:lnTo>
                <a:lnTo>
                  <a:pt x="195262" y="128588"/>
                </a:lnTo>
                <a:lnTo>
                  <a:pt x="195262" y="4763"/>
                </a:lnTo>
                <a:lnTo>
                  <a:pt x="414337" y="0"/>
                </a:lnTo>
                <a:lnTo>
                  <a:pt x="457200" y="33338"/>
                </a:lnTo>
                <a:lnTo>
                  <a:pt x="981075" y="52388"/>
                </a:lnTo>
                <a:lnTo>
                  <a:pt x="971550" y="190500"/>
                </a:lnTo>
                <a:close/>
              </a:path>
            </a:pathLst>
          </a:custGeom>
          <a:solidFill>
            <a:srgbClr val="FE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705350" y="2595563"/>
            <a:ext cx="1092994" cy="1257299"/>
          </a:xfrm>
          <a:custGeom>
            <a:avLst/>
            <a:gdLst>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157163 w 1100138"/>
              <a:gd name="connsiteY8" fmla="*/ 395287 h 1243012"/>
              <a:gd name="connsiteX9" fmla="*/ 228600 w 1100138"/>
              <a:gd name="connsiteY9" fmla="*/ 385762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28600 w 1100138"/>
              <a:gd name="connsiteY9" fmla="*/ 385762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28600 w 1100138"/>
              <a:gd name="connsiteY9" fmla="*/ 285750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35744 w 1100138"/>
              <a:gd name="connsiteY9" fmla="*/ 254794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76288 w 1100138"/>
              <a:gd name="connsiteY11" fmla="*/ 481012 h 1243012"/>
              <a:gd name="connsiteX12" fmla="*/ 157163 w 1100138"/>
              <a:gd name="connsiteY12" fmla="*/ 461962 h 1243012"/>
              <a:gd name="connsiteX13" fmla="*/ 161925 w 1100138"/>
              <a:gd name="connsiteY13" fmla="*/ 571500 h 1243012"/>
              <a:gd name="connsiteX14" fmla="*/ 79533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76288 w 1100138"/>
              <a:gd name="connsiteY11" fmla="*/ 481012 h 1243012"/>
              <a:gd name="connsiteX12" fmla="*/ 157163 w 1100138"/>
              <a:gd name="connsiteY12" fmla="*/ 461962 h 1243012"/>
              <a:gd name="connsiteX13" fmla="*/ 161925 w 1100138"/>
              <a:gd name="connsiteY13" fmla="*/ 571500 h 1243012"/>
              <a:gd name="connsiteX14" fmla="*/ 79533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66763 w 1100138"/>
              <a:gd name="connsiteY11" fmla="*/ 481012 h 1243012"/>
              <a:gd name="connsiteX12" fmla="*/ 157163 w 1100138"/>
              <a:gd name="connsiteY12" fmla="*/ 461962 h 1243012"/>
              <a:gd name="connsiteX13" fmla="*/ 161925 w 1100138"/>
              <a:gd name="connsiteY13" fmla="*/ 571500 h 1243012"/>
              <a:gd name="connsiteX14" fmla="*/ 79533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66763 w 1100138"/>
              <a:gd name="connsiteY11" fmla="*/ 481012 h 1243012"/>
              <a:gd name="connsiteX12" fmla="*/ 157163 w 1100138"/>
              <a:gd name="connsiteY12" fmla="*/ 461962 h 1243012"/>
              <a:gd name="connsiteX13" fmla="*/ 161925 w 1100138"/>
              <a:gd name="connsiteY13" fmla="*/ 571500 h 1243012"/>
              <a:gd name="connsiteX14" fmla="*/ 77628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1019175 w 1100138"/>
              <a:gd name="connsiteY3" fmla="*/ 771525 h 1243012"/>
              <a:gd name="connsiteX4" fmla="*/ 919163 w 1100138"/>
              <a:gd name="connsiteY4" fmla="*/ 14287 h 1243012"/>
              <a:gd name="connsiteX5" fmla="*/ 95250 w 1100138"/>
              <a:gd name="connsiteY5" fmla="*/ 0 h 1243012"/>
              <a:gd name="connsiteX6" fmla="*/ 0 w 1100138"/>
              <a:gd name="connsiteY6" fmla="*/ 123825 h 1243012"/>
              <a:gd name="connsiteX7" fmla="*/ 28575 w 1100138"/>
              <a:gd name="connsiteY7" fmla="*/ 228600 h 1243012"/>
              <a:gd name="connsiteX8" fmla="*/ 166688 w 1100138"/>
              <a:gd name="connsiteY8" fmla="*/ 223837 h 1243012"/>
              <a:gd name="connsiteX9" fmla="*/ 223838 w 1100138"/>
              <a:gd name="connsiteY9" fmla="*/ 226218 h 1243012"/>
              <a:gd name="connsiteX10" fmla="*/ 271463 w 1100138"/>
              <a:gd name="connsiteY10" fmla="*/ 238125 h 1243012"/>
              <a:gd name="connsiteX11" fmla="*/ 752475 w 1100138"/>
              <a:gd name="connsiteY11" fmla="*/ 252412 h 1243012"/>
              <a:gd name="connsiteX12" fmla="*/ 766763 w 1100138"/>
              <a:gd name="connsiteY12" fmla="*/ 481012 h 1243012"/>
              <a:gd name="connsiteX13" fmla="*/ 157163 w 1100138"/>
              <a:gd name="connsiteY13" fmla="*/ 461962 h 1243012"/>
              <a:gd name="connsiteX14" fmla="*/ 161925 w 1100138"/>
              <a:gd name="connsiteY14" fmla="*/ 571500 h 1243012"/>
              <a:gd name="connsiteX15" fmla="*/ 77628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092994"/>
              <a:gd name="connsiteY0" fmla="*/ 1062037 h 1257299"/>
              <a:gd name="connsiteX1" fmla="*/ 185738 w 1092994"/>
              <a:gd name="connsiteY1" fmla="*/ 1214437 h 1257299"/>
              <a:gd name="connsiteX2" fmla="*/ 1092994 w 1092994"/>
              <a:gd name="connsiteY2" fmla="*/ 1257299 h 1257299"/>
              <a:gd name="connsiteX3" fmla="*/ 1019175 w 1092994"/>
              <a:gd name="connsiteY3" fmla="*/ 771525 h 1257299"/>
              <a:gd name="connsiteX4" fmla="*/ 919163 w 1092994"/>
              <a:gd name="connsiteY4" fmla="*/ 14287 h 1257299"/>
              <a:gd name="connsiteX5" fmla="*/ 95250 w 1092994"/>
              <a:gd name="connsiteY5" fmla="*/ 0 h 1257299"/>
              <a:gd name="connsiteX6" fmla="*/ 0 w 1092994"/>
              <a:gd name="connsiteY6" fmla="*/ 123825 h 1257299"/>
              <a:gd name="connsiteX7" fmla="*/ 28575 w 1092994"/>
              <a:gd name="connsiteY7" fmla="*/ 228600 h 1257299"/>
              <a:gd name="connsiteX8" fmla="*/ 166688 w 1092994"/>
              <a:gd name="connsiteY8" fmla="*/ 223837 h 1257299"/>
              <a:gd name="connsiteX9" fmla="*/ 223838 w 1092994"/>
              <a:gd name="connsiteY9" fmla="*/ 226218 h 1257299"/>
              <a:gd name="connsiteX10" fmla="*/ 271463 w 1092994"/>
              <a:gd name="connsiteY10" fmla="*/ 238125 h 1257299"/>
              <a:gd name="connsiteX11" fmla="*/ 752475 w 1092994"/>
              <a:gd name="connsiteY11" fmla="*/ 252412 h 1257299"/>
              <a:gd name="connsiteX12" fmla="*/ 766763 w 1092994"/>
              <a:gd name="connsiteY12" fmla="*/ 481012 h 1257299"/>
              <a:gd name="connsiteX13" fmla="*/ 157163 w 1092994"/>
              <a:gd name="connsiteY13" fmla="*/ 461962 h 1257299"/>
              <a:gd name="connsiteX14" fmla="*/ 161925 w 1092994"/>
              <a:gd name="connsiteY14" fmla="*/ 571500 h 1257299"/>
              <a:gd name="connsiteX15" fmla="*/ 776288 w 1092994"/>
              <a:gd name="connsiteY15" fmla="*/ 581025 h 1257299"/>
              <a:gd name="connsiteX16" fmla="*/ 790575 w 1092994"/>
              <a:gd name="connsiteY16" fmla="*/ 757237 h 1257299"/>
              <a:gd name="connsiteX17" fmla="*/ 147638 w 1092994"/>
              <a:gd name="connsiteY17" fmla="*/ 738187 h 1257299"/>
              <a:gd name="connsiteX18" fmla="*/ 171450 w 1092994"/>
              <a:gd name="connsiteY18" fmla="*/ 866775 h 1257299"/>
              <a:gd name="connsiteX19" fmla="*/ 233363 w 1092994"/>
              <a:gd name="connsiteY19" fmla="*/ 866775 h 1257299"/>
              <a:gd name="connsiteX20" fmla="*/ 795338 w 1092994"/>
              <a:gd name="connsiteY20" fmla="*/ 876300 h 1257299"/>
              <a:gd name="connsiteX21" fmla="*/ 828675 w 1092994"/>
              <a:gd name="connsiteY21" fmla="*/ 1076325 h 1257299"/>
              <a:gd name="connsiteX22" fmla="*/ 190500 w 1092994"/>
              <a:gd name="connsiteY22" fmla="*/ 1062037 h 125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92994" h="1257299">
                <a:moveTo>
                  <a:pt x="190500" y="1062037"/>
                </a:moveTo>
                <a:lnTo>
                  <a:pt x="185738" y="1214437"/>
                </a:lnTo>
                <a:lnTo>
                  <a:pt x="1092994" y="1257299"/>
                </a:lnTo>
                <a:cubicBezTo>
                  <a:pt x="1066800" y="1079499"/>
                  <a:pt x="1045369" y="949325"/>
                  <a:pt x="1019175" y="771525"/>
                </a:cubicBezTo>
                <a:lnTo>
                  <a:pt x="919163" y="14287"/>
                </a:lnTo>
                <a:lnTo>
                  <a:pt x="95250" y="0"/>
                </a:lnTo>
                <a:lnTo>
                  <a:pt x="0" y="123825"/>
                </a:lnTo>
                <a:lnTo>
                  <a:pt x="28575" y="228600"/>
                </a:lnTo>
                <a:lnTo>
                  <a:pt x="166688" y="223837"/>
                </a:lnTo>
                <a:lnTo>
                  <a:pt x="223838" y="226218"/>
                </a:lnTo>
                <a:lnTo>
                  <a:pt x="271463" y="238125"/>
                </a:lnTo>
                <a:lnTo>
                  <a:pt x="752475" y="252412"/>
                </a:lnTo>
                <a:lnTo>
                  <a:pt x="766763" y="481012"/>
                </a:lnTo>
                <a:lnTo>
                  <a:pt x="157163" y="461962"/>
                </a:lnTo>
                <a:lnTo>
                  <a:pt x="161925" y="571500"/>
                </a:lnTo>
                <a:cubicBezTo>
                  <a:pt x="373063" y="574675"/>
                  <a:pt x="569912" y="599282"/>
                  <a:pt x="776288" y="581025"/>
                </a:cubicBezTo>
                <a:lnTo>
                  <a:pt x="790575" y="757237"/>
                </a:lnTo>
                <a:lnTo>
                  <a:pt x="147638" y="738187"/>
                </a:lnTo>
                <a:lnTo>
                  <a:pt x="171450" y="866775"/>
                </a:lnTo>
                <a:lnTo>
                  <a:pt x="233363" y="866775"/>
                </a:lnTo>
                <a:lnTo>
                  <a:pt x="795338" y="876300"/>
                </a:lnTo>
                <a:lnTo>
                  <a:pt x="828675" y="1076325"/>
                </a:lnTo>
                <a:lnTo>
                  <a:pt x="190500" y="1062037"/>
                </a:lnTo>
                <a:close/>
              </a:path>
            </a:pathLst>
          </a:custGeom>
          <a:solidFill>
            <a:srgbClr val="FE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ine 9"/>
          <p:cNvSpPr>
            <a:spLocks noChangeShapeType="1"/>
          </p:cNvSpPr>
          <p:nvPr/>
        </p:nvSpPr>
        <p:spPr bwMode="auto">
          <a:xfrm flipV="1">
            <a:off x="2921000" y="3224211"/>
            <a:ext cx="831850" cy="1190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6"/>
          <p:cNvSpPr txBox="1">
            <a:spLocks noChangeArrowheads="1"/>
          </p:cNvSpPr>
          <p:nvPr/>
        </p:nvSpPr>
        <p:spPr bwMode="auto">
          <a:xfrm>
            <a:off x="1710412" y="3029516"/>
            <a:ext cx="12105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chambers</a:t>
            </a:r>
          </a:p>
        </p:txBody>
      </p:sp>
      <p:sp>
        <p:nvSpPr>
          <p:cNvPr id="11" name="Line 9"/>
          <p:cNvSpPr>
            <a:spLocks noChangeShapeType="1"/>
          </p:cNvSpPr>
          <p:nvPr/>
        </p:nvSpPr>
        <p:spPr bwMode="auto">
          <a:xfrm flipV="1">
            <a:off x="2921000" y="2928937"/>
            <a:ext cx="946150" cy="29527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Line 9"/>
          <p:cNvSpPr>
            <a:spLocks noChangeShapeType="1"/>
          </p:cNvSpPr>
          <p:nvPr/>
        </p:nvSpPr>
        <p:spPr bwMode="auto">
          <a:xfrm flipH="1">
            <a:off x="5372099" y="3268482"/>
            <a:ext cx="965199" cy="1246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16"/>
          <p:cNvSpPr txBox="1">
            <a:spLocks noChangeArrowheads="1"/>
          </p:cNvSpPr>
          <p:nvPr/>
        </p:nvSpPr>
        <p:spPr bwMode="auto">
          <a:xfrm>
            <a:off x="6324600" y="3042786"/>
            <a:ext cx="12105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chambers</a:t>
            </a:r>
          </a:p>
        </p:txBody>
      </p:sp>
      <p:sp>
        <p:nvSpPr>
          <p:cNvPr id="14" name="Line 9"/>
          <p:cNvSpPr>
            <a:spLocks noChangeShapeType="1"/>
          </p:cNvSpPr>
          <p:nvPr/>
        </p:nvSpPr>
        <p:spPr bwMode="auto">
          <a:xfrm flipH="1">
            <a:off x="5410200" y="3280942"/>
            <a:ext cx="927099" cy="32906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5" name="Text Box 16"/>
          <p:cNvSpPr txBox="1">
            <a:spLocks noChangeArrowheads="1"/>
          </p:cNvSpPr>
          <p:nvPr/>
        </p:nvSpPr>
        <p:spPr bwMode="auto">
          <a:xfrm>
            <a:off x="3984589" y="2000981"/>
            <a:ext cx="118814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threshold</a:t>
            </a:r>
          </a:p>
        </p:txBody>
      </p:sp>
      <p:sp>
        <p:nvSpPr>
          <p:cNvPr id="16" name="Line 9"/>
          <p:cNvSpPr>
            <a:spLocks noChangeShapeType="1"/>
          </p:cNvSpPr>
          <p:nvPr/>
        </p:nvSpPr>
        <p:spPr bwMode="auto">
          <a:xfrm flipH="1">
            <a:off x="4575798" y="2398139"/>
            <a:ext cx="0" cy="32817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Line 9"/>
          <p:cNvSpPr>
            <a:spLocks noChangeShapeType="1"/>
          </p:cNvSpPr>
          <p:nvPr/>
        </p:nvSpPr>
        <p:spPr bwMode="auto">
          <a:xfrm flipH="1" flipV="1">
            <a:off x="5372098" y="2963682"/>
            <a:ext cx="9652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Line 9"/>
          <p:cNvSpPr>
            <a:spLocks noChangeShapeType="1"/>
          </p:cNvSpPr>
          <p:nvPr/>
        </p:nvSpPr>
        <p:spPr bwMode="auto">
          <a:xfrm>
            <a:off x="2921000" y="3236119"/>
            <a:ext cx="831850" cy="32146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919811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rock, outdoor, rocky&#10;&#10;Description automatically generated">
            <a:extLst>
              <a:ext uri="{FF2B5EF4-FFF2-40B4-BE49-F238E27FC236}">
                <a16:creationId xmlns:a16="http://schemas.microsoft.com/office/drawing/2014/main" id="{5459480C-02FA-416D-B35C-EEC1EC84B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West gate at Khirbet Qeiyafa (aerial view from the west)</a:t>
            </a:r>
          </a:p>
        </p:txBody>
      </p:sp>
      <p:sp>
        <p:nvSpPr>
          <p:cNvPr id="3" name="Text Placeholder 2"/>
          <p:cNvSpPr>
            <a:spLocks noGrp="1"/>
          </p:cNvSpPr>
          <p:nvPr>
            <p:ph type="body" sz="quarter" idx="12"/>
          </p:nvPr>
        </p:nvSpPr>
        <p:spPr/>
        <p:txBody>
          <a:bodyPr/>
          <a:lstStyle/>
          <a:p>
            <a:r>
              <a:rPr lang="en-US" dirty="0"/>
              <a:t>10:8</a:t>
            </a:r>
          </a:p>
        </p:txBody>
      </p:sp>
      <p:sp>
        <p:nvSpPr>
          <p:cNvPr id="4" name="Title 3"/>
          <p:cNvSpPr>
            <a:spLocks noGrp="1"/>
          </p:cNvSpPr>
          <p:nvPr>
            <p:ph type="title"/>
          </p:nvPr>
        </p:nvSpPr>
        <p:spPr/>
        <p:txBody>
          <a:bodyPr/>
          <a:lstStyle/>
          <a:p>
            <a:r>
              <a:rPr lang="en-US" dirty="0"/>
              <a:t>The Ammonites came out and drew up in battle array at the entrance of the gate</a:t>
            </a:r>
          </a:p>
        </p:txBody>
      </p:sp>
    </p:spTree>
    <p:extLst>
      <p:ext uri="{BB962C8B-B14F-4D97-AF65-F5344CB8AC3E}">
        <p14:creationId xmlns:p14="http://schemas.microsoft.com/office/powerpoint/2010/main" val="20939883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grass, rock, outdoor, rocky&#10;&#10;Description automatically generated">
            <a:extLst>
              <a:ext uri="{FF2B5EF4-FFF2-40B4-BE49-F238E27FC236}">
                <a16:creationId xmlns:a16="http://schemas.microsoft.com/office/drawing/2014/main" id="{C85BDDA9-96CC-42FC-BC4C-D491A13303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West gate at Khirbet Qeiyafa (aerial view from the west)</a:t>
            </a:r>
          </a:p>
        </p:txBody>
      </p:sp>
      <p:sp>
        <p:nvSpPr>
          <p:cNvPr id="3" name="Text Placeholder 2"/>
          <p:cNvSpPr>
            <a:spLocks noGrp="1"/>
          </p:cNvSpPr>
          <p:nvPr>
            <p:ph type="body" sz="quarter" idx="12"/>
          </p:nvPr>
        </p:nvSpPr>
        <p:spPr/>
        <p:txBody>
          <a:bodyPr/>
          <a:lstStyle/>
          <a:p>
            <a:r>
              <a:rPr lang="en-US" dirty="0"/>
              <a:t>10:8</a:t>
            </a:r>
          </a:p>
        </p:txBody>
      </p:sp>
      <p:sp>
        <p:nvSpPr>
          <p:cNvPr id="4" name="Title 3"/>
          <p:cNvSpPr>
            <a:spLocks noGrp="1"/>
          </p:cNvSpPr>
          <p:nvPr>
            <p:ph type="title"/>
          </p:nvPr>
        </p:nvSpPr>
        <p:spPr/>
        <p:txBody>
          <a:bodyPr/>
          <a:lstStyle/>
          <a:p>
            <a:r>
              <a:rPr lang="en-US" dirty="0"/>
              <a:t>The Ammonites came out and drew up in battle array at the entrance of the gate</a:t>
            </a:r>
          </a:p>
        </p:txBody>
      </p:sp>
      <p:sp>
        <p:nvSpPr>
          <p:cNvPr id="6" name="Text Box 16"/>
          <p:cNvSpPr txBox="1">
            <a:spLocks noChangeArrowheads="1"/>
          </p:cNvSpPr>
          <p:nvPr/>
        </p:nvSpPr>
        <p:spPr bwMode="auto">
          <a:xfrm>
            <a:off x="2950502" y="5455420"/>
            <a:ext cx="1185595"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city gate</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5" name="Rectangle 4"/>
          <p:cNvSpPr/>
          <p:nvPr/>
        </p:nvSpPr>
        <p:spPr>
          <a:xfrm>
            <a:off x="3543300" y="3238500"/>
            <a:ext cx="2266950" cy="1600200"/>
          </a:xfrm>
          <a:prstGeom prst="rect">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
        <p:nvSpPr>
          <p:cNvPr id="8" name="Line 9"/>
          <p:cNvSpPr>
            <a:spLocks noChangeShapeType="1"/>
          </p:cNvSpPr>
          <p:nvPr/>
        </p:nvSpPr>
        <p:spPr bwMode="auto">
          <a:xfrm flipV="1">
            <a:off x="3688822" y="4969645"/>
            <a:ext cx="223637" cy="51435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 name="Text Box 16"/>
          <p:cNvSpPr txBox="1">
            <a:spLocks noChangeArrowheads="1"/>
          </p:cNvSpPr>
          <p:nvPr/>
        </p:nvSpPr>
        <p:spPr bwMode="auto">
          <a:xfrm>
            <a:off x="664502" y="4810125"/>
            <a:ext cx="1185595"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casemate wall</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0" name="Line 9"/>
          <p:cNvSpPr>
            <a:spLocks noChangeShapeType="1"/>
          </p:cNvSpPr>
          <p:nvPr/>
        </p:nvSpPr>
        <p:spPr bwMode="auto">
          <a:xfrm flipV="1">
            <a:off x="1402822" y="4324350"/>
            <a:ext cx="223637" cy="51435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 name="Text Box 16"/>
          <p:cNvSpPr txBox="1">
            <a:spLocks noChangeArrowheads="1"/>
          </p:cNvSpPr>
          <p:nvPr/>
        </p:nvSpPr>
        <p:spPr bwMode="auto">
          <a:xfrm>
            <a:off x="6860147" y="5038725"/>
            <a:ext cx="1185595"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casemate wall</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2" name="Line 9"/>
          <p:cNvSpPr>
            <a:spLocks noChangeShapeType="1"/>
          </p:cNvSpPr>
          <p:nvPr/>
        </p:nvSpPr>
        <p:spPr bwMode="auto">
          <a:xfrm flipH="1" flipV="1">
            <a:off x="6860148" y="4524375"/>
            <a:ext cx="369160" cy="51435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0288610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64EBB61-9167-41C1-BC23-1A22A45E78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Iron Age gate at Hazor (aerial view from the east)</a:t>
            </a:r>
          </a:p>
        </p:txBody>
      </p:sp>
      <p:sp>
        <p:nvSpPr>
          <p:cNvPr id="3" name="Text Placeholder 2"/>
          <p:cNvSpPr>
            <a:spLocks noGrp="1"/>
          </p:cNvSpPr>
          <p:nvPr>
            <p:ph type="body" sz="quarter" idx="12"/>
          </p:nvPr>
        </p:nvSpPr>
        <p:spPr/>
        <p:txBody>
          <a:bodyPr/>
          <a:lstStyle/>
          <a:p>
            <a:r>
              <a:rPr lang="en-US" dirty="0"/>
              <a:t>10:8</a:t>
            </a:r>
          </a:p>
        </p:txBody>
      </p:sp>
      <p:sp>
        <p:nvSpPr>
          <p:cNvPr id="4" name="Title 3"/>
          <p:cNvSpPr>
            <a:spLocks noGrp="1"/>
          </p:cNvSpPr>
          <p:nvPr>
            <p:ph type="title"/>
          </p:nvPr>
        </p:nvSpPr>
        <p:spPr/>
        <p:txBody>
          <a:bodyPr/>
          <a:lstStyle/>
          <a:p>
            <a:r>
              <a:rPr lang="en-US" dirty="0"/>
              <a:t>The Ammonites came out and drew up in battle array at the entrance of the gate</a:t>
            </a:r>
          </a:p>
        </p:txBody>
      </p:sp>
    </p:spTree>
    <p:extLst>
      <p:ext uri="{BB962C8B-B14F-4D97-AF65-F5344CB8AC3E}">
        <p14:creationId xmlns:p14="http://schemas.microsoft.com/office/powerpoint/2010/main" val="577225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FE39CF-0A8B-406B-AF9E-91A28674F4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Iron Age gate at Hazor (aerial view from the east)</a:t>
            </a:r>
          </a:p>
        </p:txBody>
      </p:sp>
      <p:sp>
        <p:nvSpPr>
          <p:cNvPr id="3" name="Text Placeholder 2"/>
          <p:cNvSpPr>
            <a:spLocks noGrp="1"/>
          </p:cNvSpPr>
          <p:nvPr>
            <p:ph type="body" sz="quarter" idx="12"/>
          </p:nvPr>
        </p:nvSpPr>
        <p:spPr/>
        <p:txBody>
          <a:bodyPr/>
          <a:lstStyle/>
          <a:p>
            <a:r>
              <a:rPr lang="en-US" dirty="0"/>
              <a:t>10:8</a:t>
            </a:r>
          </a:p>
        </p:txBody>
      </p:sp>
      <p:sp>
        <p:nvSpPr>
          <p:cNvPr id="4" name="Title 3"/>
          <p:cNvSpPr>
            <a:spLocks noGrp="1"/>
          </p:cNvSpPr>
          <p:nvPr>
            <p:ph type="title"/>
          </p:nvPr>
        </p:nvSpPr>
        <p:spPr/>
        <p:txBody>
          <a:bodyPr/>
          <a:lstStyle/>
          <a:p>
            <a:r>
              <a:rPr lang="en-US" dirty="0"/>
              <a:t>The Ammonites came out and drew up in battle array at the entrance of the gate</a:t>
            </a:r>
          </a:p>
        </p:txBody>
      </p:sp>
      <p:sp>
        <p:nvSpPr>
          <p:cNvPr id="20" name="Text Box 16"/>
          <p:cNvSpPr txBox="1">
            <a:spLocks noChangeArrowheads="1"/>
          </p:cNvSpPr>
          <p:nvPr/>
        </p:nvSpPr>
        <p:spPr bwMode="auto">
          <a:xfrm>
            <a:off x="4014299" y="4883920"/>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p</a:t>
            </a:r>
            <a:r>
              <a:rPr lang="en-US" sz="2000" kern="0" noProof="0" dirty="0" err="1">
                <a:solidFill>
                  <a:sysClr val="window" lastClr="FFFFFF"/>
                </a:solidFill>
                <a:effectLst>
                  <a:glow rad="76200">
                    <a:sysClr val="windowText" lastClr="000000">
                      <a:alpha val="60000"/>
                    </a:sysClr>
                  </a:glow>
                </a:effectLst>
                <a:latin typeface="Calibri" pitchFamily="34" charset="0"/>
                <a:cs typeface="Calibri" pitchFamily="34" charset="0"/>
              </a:rPr>
              <a:t>rojecting</a:t>
            </a: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 towers</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1" name="Line 9"/>
          <p:cNvSpPr>
            <a:spLocks noChangeShapeType="1"/>
          </p:cNvSpPr>
          <p:nvPr/>
        </p:nvSpPr>
        <p:spPr bwMode="auto">
          <a:xfrm flipV="1">
            <a:off x="5077225" y="4267200"/>
            <a:ext cx="447275" cy="51435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2" name="Line 9"/>
          <p:cNvSpPr>
            <a:spLocks noChangeShapeType="1"/>
          </p:cNvSpPr>
          <p:nvPr/>
        </p:nvSpPr>
        <p:spPr bwMode="auto">
          <a:xfrm flipH="1" flipV="1">
            <a:off x="4114044" y="4090940"/>
            <a:ext cx="464432" cy="64947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3" name="Text Box 16"/>
          <p:cNvSpPr txBox="1">
            <a:spLocks noChangeArrowheads="1"/>
          </p:cNvSpPr>
          <p:nvPr/>
        </p:nvSpPr>
        <p:spPr bwMode="auto">
          <a:xfrm>
            <a:off x="1232999" y="4747534"/>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casemate wall</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4" name="Line 9"/>
          <p:cNvSpPr>
            <a:spLocks noChangeShapeType="1"/>
          </p:cNvSpPr>
          <p:nvPr/>
        </p:nvSpPr>
        <p:spPr bwMode="auto">
          <a:xfrm flipV="1">
            <a:off x="2447391" y="3711714"/>
            <a:ext cx="181509" cy="10287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 name="Line 9"/>
          <p:cNvSpPr>
            <a:spLocks noChangeShapeType="1"/>
          </p:cNvSpPr>
          <p:nvPr/>
        </p:nvSpPr>
        <p:spPr bwMode="auto">
          <a:xfrm flipH="1" flipV="1">
            <a:off x="1450659" y="3886200"/>
            <a:ext cx="232217" cy="85421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 name="Text Box 16"/>
          <p:cNvSpPr txBox="1">
            <a:spLocks noChangeArrowheads="1"/>
          </p:cNvSpPr>
          <p:nvPr/>
        </p:nvSpPr>
        <p:spPr bwMode="auto">
          <a:xfrm>
            <a:off x="3980693" y="654820"/>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gate chambers</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7" name="Line 9"/>
          <p:cNvSpPr>
            <a:spLocks noChangeShapeType="1"/>
          </p:cNvSpPr>
          <p:nvPr/>
        </p:nvSpPr>
        <p:spPr bwMode="auto">
          <a:xfrm>
            <a:off x="4811460" y="1419856"/>
            <a:ext cx="531531" cy="84709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8" name="Line 9"/>
          <p:cNvSpPr>
            <a:spLocks noChangeShapeType="1"/>
          </p:cNvSpPr>
          <p:nvPr/>
        </p:nvSpPr>
        <p:spPr bwMode="auto">
          <a:xfrm flipH="1">
            <a:off x="4128597" y="1362706"/>
            <a:ext cx="449879" cy="90424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5780454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4 0Adds 2012\06 Jordan\Medeba Plateau\Medeba Plateau north of Tell Jalul, tb03081510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5000" contrast="10000"/>
                    </a14:imgEffect>
                  </a14:imgLayer>
                </a14:imgProps>
              </a:ex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Medeba Plateau, north of Tell Jalul</a:t>
            </a:r>
          </a:p>
        </p:txBody>
      </p:sp>
      <p:sp>
        <p:nvSpPr>
          <p:cNvPr id="3" name="Text Placeholder 2"/>
          <p:cNvSpPr>
            <a:spLocks noGrp="1"/>
          </p:cNvSpPr>
          <p:nvPr>
            <p:ph type="body" sz="quarter" idx="12"/>
          </p:nvPr>
        </p:nvSpPr>
        <p:spPr/>
        <p:txBody>
          <a:bodyPr/>
          <a:lstStyle/>
          <a:p>
            <a:r>
              <a:rPr lang="en-US" dirty="0"/>
              <a:t>10:8</a:t>
            </a:r>
          </a:p>
        </p:txBody>
      </p:sp>
      <p:sp>
        <p:nvSpPr>
          <p:cNvPr id="4" name="Title 3"/>
          <p:cNvSpPr>
            <a:spLocks noGrp="1"/>
          </p:cNvSpPr>
          <p:nvPr>
            <p:ph type="title"/>
          </p:nvPr>
        </p:nvSpPr>
        <p:spPr/>
        <p:txBody>
          <a:bodyPr/>
          <a:lstStyle/>
          <a:p>
            <a:r>
              <a:rPr lang="en-US" dirty="0"/>
              <a:t>And the Arameans of Zobah and </a:t>
            </a:r>
            <a:r>
              <a:rPr lang="en-US" dirty="0" err="1"/>
              <a:t>Rehob</a:t>
            </a:r>
            <a:r>
              <a:rPr lang="en-US" dirty="0"/>
              <a:t> and the men of </a:t>
            </a:r>
            <a:r>
              <a:rPr lang="en-US" dirty="0" err="1"/>
              <a:t>Tob</a:t>
            </a:r>
            <a:r>
              <a:rPr lang="en-US" dirty="0"/>
              <a:t> and Maacah were . . . in the field</a:t>
            </a:r>
          </a:p>
        </p:txBody>
      </p:sp>
    </p:spTree>
    <p:extLst>
      <p:ext uri="{BB962C8B-B14F-4D97-AF65-F5344CB8AC3E}">
        <p14:creationId xmlns:p14="http://schemas.microsoft.com/office/powerpoint/2010/main" val="8120835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le of rocks&#10;&#10;Description automatically generated">
            <a:extLst>
              <a:ext uri="{FF2B5EF4-FFF2-40B4-BE49-F238E27FC236}">
                <a16:creationId xmlns:a16="http://schemas.microsoft.com/office/drawing/2014/main" id="{49C2944D-355E-4D28-BBAD-3477A62935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4028"/>
            <a:ext cx="9144000" cy="6409944"/>
          </a:xfrm>
          <a:prstGeom prst="rect">
            <a:avLst/>
          </a:prstGeom>
        </p:spPr>
      </p:pic>
      <p:sp>
        <p:nvSpPr>
          <p:cNvPr id="2" name="Text Placeholder 1"/>
          <p:cNvSpPr>
            <a:spLocks noGrp="1"/>
          </p:cNvSpPr>
          <p:nvPr>
            <p:ph type="body" sz="quarter" idx="10"/>
          </p:nvPr>
        </p:nvSpPr>
        <p:spPr/>
        <p:txBody>
          <a:bodyPr/>
          <a:lstStyle/>
          <a:p>
            <a:r>
              <a:rPr lang="en-US" dirty="0"/>
              <a:t>Spearmen on the Lachish Reliefs, from Nineveh, circa 700 BC</a:t>
            </a:r>
          </a:p>
        </p:txBody>
      </p:sp>
      <p:sp>
        <p:nvSpPr>
          <p:cNvPr id="3" name="Text Placeholder 2"/>
          <p:cNvSpPr>
            <a:spLocks noGrp="1"/>
          </p:cNvSpPr>
          <p:nvPr>
            <p:ph type="body" sz="quarter" idx="12"/>
          </p:nvPr>
        </p:nvSpPr>
        <p:spPr/>
        <p:txBody>
          <a:bodyPr/>
          <a:lstStyle/>
          <a:p>
            <a:r>
              <a:rPr lang="en-US" dirty="0"/>
              <a:t>10:9</a:t>
            </a:r>
          </a:p>
        </p:txBody>
      </p:sp>
      <p:sp>
        <p:nvSpPr>
          <p:cNvPr id="4" name="Title 3"/>
          <p:cNvSpPr>
            <a:spLocks noGrp="1"/>
          </p:cNvSpPr>
          <p:nvPr>
            <p:ph type="title"/>
          </p:nvPr>
        </p:nvSpPr>
        <p:spPr/>
        <p:txBody>
          <a:bodyPr/>
          <a:lstStyle/>
          <a:p>
            <a:r>
              <a:rPr lang="en-US" dirty="0"/>
              <a:t>When Joab saw that the battle was set against him both in front and behind</a:t>
            </a:r>
          </a:p>
        </p:txBody>
      </p:sp>
    </p:spTree>
    <p:extLst>
      <p:ext uri="{BB962C8B-B14F-4D97-AF65-F5344CB8AC3E}">
        <p14:creationId xmlns:p14="http://schemas.microsoft.com/office/powerpoint/2010/main" val="3158411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building&#10;&#10;Description automatically generated">
            <a:extLst>
              <a:ext uri="{FF2B5EF4-FFF2-40B4-BE49-F238E27FC236}">
                <a16:creationId xmlns:a16="http://schemas.microsoft.com/office/drawing/2014/main" id="{FAE318FA-FBC3-42A4-B84E-EB1AF6499354}"/>
              </a:ext>
            </a:extLst>
          </p:cNvPr>
          <p:cNvPicPr>
            <a:picLocks noChangeAspect="1"/>
          </p:cNvPicPr>
          <p:nvPr/>
        </p:nvPicPr>
        <p:blipFill rotWithShape="1">
          <a:blip r:embed="rId3">
            <a:extLst>
              <a:ext uri="{28A0092B-C50C-407E-A947-70E740481C1C}">
                <a14:useLocalDpi xmlns:a14="http://schemas.microsoft.com/office/drawing/2010/main" val="0"/>
              </a:ext>
            </a:extLst>
          </a:blip>
          <a:srcRect r="4000"/>
          <a:stretch/>
        </p:blipFill>
        <p:spPr>
          <a:xfrm>
            <a:off x="-2" y="242057"/>
            <a:ext cx="9144001" cy="6353175"/>
          </a:xfrm>
          <a:prstGeom prst="rect">
            <a:avLst/>
          </a:prstGeom>
        </p:spPr>
      </p:pic>
      <p:sp>
        <p:nvSpPr>
          <p:cNvPr id="2" name="Text Placeholder 1"/>
          <p:cNvSpPr>
            <a:spLocks noGrp="1"/>
          </p:cNvSpPr>
          <p:nvPr>
            <p:ph type="body" sz="quarter" idx="10"/>
          </p:nvPr>
        </p:nvSpPr>
        <p:spPr/>
        <p:txBody>
          <a:bodyPr/>
          <a:lstStyle/>
          <a:p>
            <a:r>
              <a:rPr lang="en-US" dirty="0"/>
              <a:t>Bactrian delegation with gifts for the Persian king, from Persepolis, circa 500 BC</a:t>
            </a:r>
          </a:p>
        </p:txBody>
      </p:sp>
      <p:sp>
        <p:nvSpPr>
          <p:cNvPr id="3" name="Text Placeholder 2"/>
          <p:cNvSpPr>
            <a:spLocks noGrp="1"/>
          </p:cNvSpPr>
          <p:nvPr>
            <p:ph type="body" sz="quarter" idx="12"/>
          </p:nvPr>
        </p:nvSpPr>
        <p:spPr/>
        <p:txBody>
          <a:bodyPr/>
          <a:lstStyle/>
          <a:p>
            <a:r>
              <a:rPr lang="en-US" dirty="0"/>
              <a:t>10:2</a:t>
            </a:r>
          </a:p>
        </p:txBody>
      </p:sp>
      <p:sp>
        <p:nvSpPr>
          <p:cNvPr id="4" name="Title 3"/>
          <p:cNvSpPr>
            <a:spLocks noGrp="1"/>
          </p:cNvSpPr>
          <p:nvPr>
            <p:ph type="title"/>
          </p:nvPr>
        </p:nvSpPr>
        <p:spPr/>
        <p:txBody>
          <a:bodyPr/>
          <a:lstStyle/>
          <a:p>
            <a:r>
              <a:rPr lang="en-US" dirty="0"/>
              <a:t>David sent some of his servants to comfort him concerning his father</a:t>
            </a:r>
          </a:p>
        </p:txBody>
      </p:sp>
    </p:spTree>
    <p:extLst>
      <p:ext uri="{BB962C8B-B14F-4D97-AF65-F5344CB8AC3E}">
        <p14:creationId xmlns:p14="http://schemas.microsoft.com/office/powerpoint/2010/main" val="212377928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19 Persia-pcb\Louvre in Tehran Museum\Relief fragment with soldiers wearing feathers, alabaster, from Nineveh, 7th c BC, tb0514184545.jpg"/>
          <p:cNvPicPr>
            <a:picLocks noChangeAspect="1" noChangeArrowheads="1"/>
          </p:cNvPicPr>
          <p:nvPr/>
        </p:nvPicPr>
        <p:blipFill rotWithShape="1">
          <a:blip r:embed="rId3">
            <a:extLst>
              <a:ext uri="{28A0092B-C50C-407E-A947-70E740481C1C}">
                <a14:useLocalDpi xmlns:a14="http://schemas.microsoft.com/office/drawing/2010/main" val="0"/>
              </a:ext>
            </a:extLst>
          </a:blip>
          <a:srcRect t="10155"/>
          <a:stretch/>
        </p:blipFill>
        <p:spPr bwMode="auto">
          <a:xfrm>
            <a:off x="0" y="171450"/>
            <a:ext cx="9144000" cy="65309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elite soldiers with bows and swords, from Nineveh, 7th century BC</a:t>
            </a:r>
          </a:p>
        </p:txBody>
      </p:sp>
      <p:sp>
        <p:nvSpPr>
          <p:cNvPr id="3" name="Text Placeholder 2"/>
          <p:cNvSpPr>
            <a:spLocks noGrp="1"/>
          </p:cNvSpPr>
          <p:nvPr>
            <p:ph type="body" sz="quarter" idx="12"/>
          </p:nvPr>
        </p:nvSpPr>
        <p:spPr/>
        <p:txBody>
          <a:bodyPr/>
          <a:lstStyle/>
          <a:p>
            <a:r>
              <a:rPr lang="en-US" dirty="0"/>
              <a:t>10:9</a:t>
            </a:r>
          </a:p>
        </p:txBody>
      </p:sp>
      <p:sp>
        <p:nvSpPr>
          <p:cNvPr id="4" name="Title 3"/>
          <p:cNvSpPr>
            <a:spLocks noGrp="1"/>
          </p:cNvSpPr>
          <p:nvPr>
            <p:ph type="title"/>
          </p:nvPr>
        </p:nvSpPr>
        <p:spPr/>
        <p:txBody>
          <a:bodyPr/>
          <a:lstStyle/>
          <a:p>
            <a:r>
              <a:rPr lang="en-US" dirty="0"/>
              <a:t>He chose from all the best men of Israel and arrayed them against the Arameans</a:t>
            </a:r>
          </a:p>
        </p:txBody>
      </p:sp>
    </p:spTree>
    <p:extLst>
      <p:ext uri="{BB962C8B-B14F-4D97-AF65-F5344CB8AC3E}">
        <p14:creationId xmlns:p14="http://schemas.microsoft.com/office/powerpoint/2010/main" val="38539455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 that has a rock wall&#10;&#10;Description automatically generated">
            <a:extLst>
              <a:ext uri="{FF2B5EF4-FFF2-40B4-BE49-F238E27FC236}">
                <a16:creationId xmlns:a16="http://schemas.microsoft.com/office/drawing/2014/main" id="{E1BFBDA3-5273-4B9F-A05A-1CAC0E634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2" name="Text Placeholder 1"/>
          <p:cNvSpPr>
            <a:spLocks noGrp="1"/>
          </p:cNvSpPr>
          <p:nvPr>
            <p:ph type="body" sz="quarter" idx="10"/>
          </p:nvPr>
        </p:nvSpPr>
        <p:spPr/>
        <p:txBody>
          <a:bodyPr/>
          <a:lstStyle/>
          <a:p>
            <a:r>
              <a:rPr lang="en-US" dirty="0"/>
              <a:t>Relief of Assyrian soldiers, from Nineveh, reign of Sennacherib, 7th century BC</a:t>
            </a:r>
          </a:p>
        </p:txBody>
      </p:sp>
      <p:sp>
        <p:nvSpPr>
          <p:cNvPr id="3" name="Text Placeholder 2"/>
          <p:cNvSpPr>
            <a:spLocks noGrp="1"/>
          </p:cNvSpPr>
          <p:nvPr>
            <p:ph type="body" sz="quarter" idx="12"/>
          </p:nvPr>
        </p:nvSpPr>
        <p:spPr/>
        <p:txBody>
          <a:bodyPr/>
          <a:lstStyle/>
          <a:p>
            <a:r>
              <a:rPr lang="en-US" dirty="0"/>
              <a:t>10:9</a:t>
            </a:r>
          </a:p>
        </p:txBody>
      </p:sp>
      <p:sp>
        <p:nvSpPr>
          <p:cNvPr id="4" name="Title 3"/>
          <p:cNvSpPr>
            <a:spLocks noGrp="1"/>
          </p:cNvSpPr>
          <p:nvPr>
            <p:ph type="title"/>
          </p:nvPr>
        </p:nvSpPr>
        <p:spPr/>
        <p:txBody>
          <a:bodyPr/>
          <a:lstStyle/>
          <a:p>
            <a:r>
              <a:rPr lang="en-US" dirty="0"/>
              <a:t>He chose from all the best men of Israel and arrayed them against the Arameans</a:t>
            </a:r>
          </a:p>
        </p:txBody>
      </p:sp>
    </p:spTree>
    <p:extLst>
      <p:ext uri="{BB962C8B-B14F-4D97-AF65-F5344CB8AC3E}">
        <p14:creationId xmlns:p14="http://schemas.microsoft.com/office/powerpoint/2010/main" val="11148618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“Abishai Street” sign in Jerusalem</a:t>
            </a:r>
          </a:p>
        </p:txBody>
      </p:sp>
      <p:sp>
        <p:nvSpPr>
          <p:cNvPr id="3" name="Text Placeholder 2"/>
          <p:cNvSpPr>
            <a:spLocks noGrp="1"/>
          </p:cNvSpPr>
          <p:nvPr>
            <p:ph type="body" sz="quarter" idx="12"/>
          </p:nvPr>
        </p:nvSpPr>
        <p:spPr/>
        <p:txBody>
          <a:bodyPr/>
          <a:lstStyle/>
          <a:p>
            <a:r>
              <a:rPr lang="en-US" dirty="0"/>
              <a:t>10:10</a:t>
            </a:r>
          </a:p>
        </p:txBody>
      </p:sp>
      <p:sp>
        <p:nvSpPr>
          <p:cNvPr id="4" name="Title 3"/>
          <p:cNvSpPr>
            <a:spLocks noGrp="1"/>
          </p:cNvSpPr>
          <p:nvPr>
            <p:ph type="title"/>
          </p:nvPr>
        </p:nvSpPr>
        <p:spPr/>
        <p:txBody>
          <a:bodyPr/>
          <a:lstStyle/>
          <a:p>
            <a:r>
              <a:rPr lang="en-US" dirty="0"/>
              <a:t>The rest of the people he placed under the command of Abishai his brother . . . against Ammon</a:t>
            </a:r>
          </a:p>
        </p:txBody>
      </p:sp>
      <p:pic>
        <p:nvPicPr>
          <p:cNvPr id="6" name="Picture 5">
            <a:extLst>
              <a:ext uri="{FF2B5EF4-FFF2-40B4-BE49-F238E27FC236}">
                <a16:creationId xmlns:a16="http://schemas.microsoft.com/office/drawing/2014/main" id="{261E833A-C0E7-4B34-BC49-147AC916E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6301000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Assyrian horsemen pursuing a camel rider, from Nimrud, circa 728 BC</a:t>
            </a:r>
          </a:p>
        </p:txBody>
      </p:sp>
      <p:sp>
        <p:nvSpPr>
          <p:cNvPr id="3" name="Text Placeholder 2"/>
          <p:cNvSpPr>
            <a:spLocks noGrp="1"/>
          </p:cNvSpPr>
          <p:nvPr>
            <p:ph type="body" sz="quarter" idx="12"/>
          </p:nvPr>
        </p:nvSpPr>
        <p:spPr/>
        <p:txBody>
          <a:bodyPr/>
          <a:lstStyle/>
          <a:p>
            <a:r>
              <a:rPr lang="en-US" dirty="0"/>
              <a:t>10:11</a:t>
            </a:r>
          </a:p>
        </p:txBody>
      </p:sp>
      <p:sp>
        <p:nvSpPr>
          <p:cNvPr id="4" name="Title 3"/>
          <p:cNvSpPr>
            <a:spLocks noGrp="1"/>
          </p:cNvSpPr>
          <p:nvPr>
            <p:ph type="title"/>
          </p:nvPr>
        </p:nvSpPr>
        <p:spPr/>
        <p:txBody>
          <a:bodyPr/>
          <a:lstStyle/>
          <a:p>
            <a:r>
              <a:rPr lang="en-US" dirty="0"/>
              <a:t>Then he said, “If the Arameans are too strong for me, then you will help me”</a:t>
            </a:r>
          </a:p>
        </p:txBody>
      </p:sp>
      <p:pic>
        <p:nvPicPr>
          <p:cNvPr id="3074" name="Picture 2" descr="C:\Users\Kris\Documents\Bolen\PCB size\Getty Villa\Assyrian reliefs\Relief of battle with camel rider, Assyrian, from central palace at Nimrud, 728 BC, tb100919330.jpg"/>
          <p:cNvPicPr>
            <a:picLocks noChangeAspect="1" noChangeArrowheads="1"/>
          </p:cNvPicPr>
          <p:nvPr/>
        </p:nvPicPr>
        <p:blipFill rotWithShape="1">
          <a:blip r:embed="rId3">
            <a:extLst>
              <a:ext uri="{28A0092B-C50C-407E-A947-70E740481C1C}">
                <a14:useLocalDpi xmlns:a14="http://schemas.microsoft.com/office/drawing/2010/main" val="0"/>
              </a:ext>
            </a:extLst>
          </a:blip>
          <a:srcRect l="1596" r="579"/>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0407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British Museum-pcb\Assyria\Nineveh, line of soldiers with shields to prevent lions escaping, reign of Ashurbanipal, adr1805194824.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00" b="12500"/>
          <a:stretch/>
        </p:blipFill>
        <p:spPr bwMode="auto">
          <a:xfrm>
            <a:off x="936625" y="0"/>
            <a:ext cx="72691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Line of soldiers with shields and spears, from the palace of Ashurbanipal, 7th century BC</a:t>
            </a:r>
          </a:p>
        </p:txBody>
      </p:sp>
      <p:sp>
        <p:nvSpPr>
          <p:cNvPr id="3" name="Text Placeholder 2"/>
          <p:cNvSpPr>
            <a:spLocks noGrp="1"/>
          </p:cNvSpPr>
          <p:nvPr>
            <p:ph type="body" sz="quarter" idx="12"/>
          </p:nvPr>
        </p:nvSpPr>
        <p:spPr/>
        <p:txBody>
          <a:bodyPr/>
          <a:lstStyle/>
          <a:p>
            <a:r>
              <a:rPr lang="en-US" dirty="0"/>
              <a:t>10:11</a:t>
            </a:r>
          </a:p>
        </p:txBody>
      </p:sp>
      <p:sp>
        <p:nvSpPr>
          <p:cNvPr id="4" name="Title 3"/>
          <p:cNvSpPr>
            <a:spLocks noGrp="1"/>
          </p:cNvSpPr>
          <p:nvPr>
            <p:ph type="title"/>
          </p:nvPr>
        </p:nvSpPr>
        <p:spPr/>
        <p:txBody>
          <a:bodyPr/>
          <a:lstStyle/>
          <a:p>
            <a:r>
              <a:rPr lang="en-US" dirty="0"/>
              <a:t>And if the Ammonites are too strong for you, then I will come to your aid</a:t>
            </a:r>
          </a:p>
        </p:txBody>
      </p:sp>
    </p:spTree>
    <p:extLst>
      <p:ext uri="{BB962C8B-B14F-4D97-AF65-F5344CB8AC3E}">
        <p14:creationId xmlns:p14="http://schemas.microsoft.com/office/powerpoint/2010/main" val="34060568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Temple Mount and City of David aerial from sw closeup"/>
          <p:cNvPicPr preferRelativeResize="0">
            <a:picLocks noChangeAspect="1" noChangeArrowheads="1"/>
          </p:cNvPicPr>
          <p:nvPr>
            <p:custDataLst>
              <p:tags r:id="rId1"/>
            </p:custDataLst>
          </p:nvPr>
        </p:nvPicPr>
        <p:blipFill rotWithShape="1">
          <a:blip r:embed="rId4"/>
          <a:srcRect t="5432"/>
          <a:stretch/>
        </p:blipFill>
        <p:spPr bwMode="auto">
          <a:xfrm>
            <a:off x="0" y="293131"/>
            <a:ext cx="9134475" cy="6484699"/>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southwest)</a:t>
            </a:r>
          </a:p>
        </p:txBody>
      </p:sp>
      <p:sp>
        <p:nvSpPr>
          <p:cNvPr id="3" name="Text Placeholder 2"/>
          <p:cNvSpPr>
            <a:spLocks noGrp="1"/>
          </p:cNvSpPr>
          <p:nvPr>
            <p:ph type="body" sz="quarter" idx="12"/>
          </p:nvPr>
        </p:nvSpPr>
        <p:spPr/>
        <p:txBody>
          <a:bodyPr/>
          <a:lstStyle/>
          <a:p>
            <a:r>
              <a:rPr lang="en-US" dirty="0"/>
              <a:t>10:12</a:t>
            </a:r>
          </a:p>
        </p:txBody>
      </p:sp>
      <p:sp>
        <p:nvSpPr>
          <p:cNvPr id="4" name="Title 3"/>
          <p:cNvSpPr>
            <a:spLocks noGrp="1"/>
          </p:cNvSpPr>
          <p:nvPr>
            <p:ph type="title"/>
          </p:nvPr>
        </p:nvSpPr>
        <p:spPr/>
        <p:txBody>
          <a:bodyPr/>
          <a:lstStyle/>
          <a:p>
            <a:r>
              <a:rPr lang="en-US" dirty="0"/>
              <a:t>Be of good courage, and let us be men for our people, and for the cities of our God</a:t>
            </a:r>
          </a:p>
        </p:txBody>
      </p:sp>
    </p:spTree>
    <p:extLst>
      <p:ext uri="{BB962C8B-B14F-4D97-AF65-F5344CB8AC3E}">
        <p14:creationId xmlns:p14="http://schemas.microsoft.com/office/powerpoint/2010/main" val="3737695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766560"/>
          </a:xfrm>
          <a:prstGeom prst="rect">
            <a:avLst/>
          </a:prstGeom>
        </p:spPr>
      </p:pic>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10:12</a:t>
            </a:r>
          </a:p>
        </p:txBody>
      </p:sp>
      <p:sp>
        <p:nvSpPr>
          <p:cNvPr id="4" name="Title 3"/>
          <p:cNvSpPr>
            <a:spLocks noGrp="1"/>
          </p:cNvSpPr>
          <p:nvPr>
            <p:ph type="title"/>
          </p:nvPr>
        </p:nvSpPr>
        <p:spPr/>
        <p:txBody>
          <a:bodyPr/>
          <a:lstStyle/>
          <a:p>
            <a:r>
              <a:rPr lang="en-US" dirty="0"/>
              <a:t>May Yahweh do what seems good to him</a:t>
            </a:r>
          </a:p>
        </p:txBody>
      </p:sp>
    </p:spTree>
    <p:extLst>
      <p:ext uri="{BB962C8B-B14F-4D97-AF65-F5344CB8AC3E}">
        <p14:creationId xmlns:p14="http://schemas.microsoft.com/office/powerpoint/2010/main" val="34889209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0" y="0"/>
            <a:ext cx="9144000" cy="6766560"/>
            <a:chOff x="0" y="0"/>
            <a:chExt cx="9144000" cy="6766560"/>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766560"/>
            </a:xfrm>
            <a:prstGeom prst="rect">
              <a:avLst/>
            </a:prstGeom>
          </p:spPr>
        </p:pic>
        <p:grpSp>
          <p:nvGrpSpPr>
            <p:cNvPr id="22" name="Group 21"/>
            <p:cNvGrpSpPr/>
            <p:nvPr/>
          </p:nvGrpSpPr>
          <p:grpSpPr>
            <a:xfrm>
              <a:off x="1617140" y="2208800"/>
              <a:ext cx="4588434" cy="1590475"/>
              <a:chOff x="1617140" y="2208800"/>
              <a:chExt cx="4588434" cy="1590475"/>
            </a:xfrm>
          </p:grpSpPr>
          <p:sp>
            <p:nvSpPr>
              <p:cNvPr id="23" name="Freeform 22"/>
              <p:cNvSpPr/>
              <p:nvPr/>
            </p:nvSpPr>
            <p:spPr>
              <a:xfrm rot="181861">
                <a:off x="3365579" y="2824026"/>
                <a:ext cx="1282931" cy="861972"/>
              </a:xfrm>
              <a:custGeom>
                <a:avLst/>
                <a:gdLst>
                  <a:gd name="connsiteX0" fmla="*/ 261938 w 304800"/>
                  <a:gd name="connsiteY0" fmla="*/ 204788 h 204788"/>
                  <a:gd name="connsiteX1" fmla="*/ 242888 w 304800"/>
                  <a:gd name="connsiteY1" fmla="*/ 128588 h 204788"/>
                  <a:gd name="connsiteX2" fmla="*/ 33338 w 304800"/>
                  <a:gd name="connsiteY2" fmla="*/ 180975 h 204788"/>
                  <a:gd name="connsiteX3" fmla="*/ 238125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35743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54794 w 304800"/>
                  <a:gd name="connsiteY1" fmla="*/ 130970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4908 w 304800"/>
                  <a:gd name="connsiteY6" fmla="*/ 8453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4908 w 304800"/>
                  <a:gd name="connsiteY6" fmla="*/ 84535 h 204788"/>
                  <a:gd name="connsiteX7" fmla="*/ 200025 w 304800"/>
                  <a:gd name="connsiteY7" fmla="*/ 42863 h 204788"/>
                  <a:gd name="connsiteX8" fmla="*/ 0 w 304800"/>
                  <a:gd name="connsiteY8" fmla="*/ 119063 h 204788"/>
                  <a:gd name="connsiteX9" fmla="*/ 304800 w 304800"/>
                  <a:gd name="connsiteY9" fmla="*/ 0 h 20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204788">
                    <a:moveTo>
                      <a:pt x="261938" y="204788"/>
                    </a:moveTo>
                    <a:lnTo>
                      <a:pt x="245269" y="133351"/>
                    </a:lnTo>
                    <a:lnTo>
                      <a:pt x="51170" y="153970"/>
                    </a:lnTo>
                    <a:lnTo>
                      <a:pt x="244080" y="130140"/>
                    </a:lnTo>
                    <a:cubicBezTo>
                      <a:pt x="243896" y="117296"/>
                      <a:pt x="232173" y="100530"/>
                      <a:pt x="226220" y="85725"/>
                    </a:cubicBezTo>
                    <a:lnTo>
                      <a:pt x="40482" y="135731"/>
                    </a:lnTo>
                    <a:lnTo>
                      <a:pt x="224908" y="84535"/>
                    </a:lnTo>
                    <a:cubicBezTo>
                      <a:pt x="220004" y="70465"/>
                      <a:pt x="208319" y="56754"/>
                      <a:pt x="200025" y="42863"/>
                    </a:cubicBezTo>
                    <a:lnTo>
                      <a:pt x="0" y="119063"/>
                    </a:lnTo>
                    <a:lnTo>
                      <a:pt x="304800" y="0"/>
                    </a:ln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rot="245974">
                <a:off x="4615758" y="3012052"/>
                <a:ext cx="994495" cy="266171"/>
              </a:xfrm>
              <a:custGeom>
                <a:avLst/>
                <a:gdLst>
                  <a:gd name="connsiteX0" fmla="*/ 0 w 233363"/>
                  <a:gd name="connsiteY0" fmla="*/ 71437 h 109537"/>
                  <a:gd name="connsiteX1" fmla="*/ 100013 w 233363"/>
                  <a:gd name="connsiteY1" fmla="*/ 23812 h 109537"/>
                  <a:gd name="connsiteX2" fmla="*/ 233363 w 233363"/>
                  <a:gd name="connsiteY2" fmla="*/ 0 h 109537"/>
                  <a:gd name="connsiteX3" fmla="*/ 214313 w 233363"/>
                  <a:gd name="connsiteY3" fmla="*/ 90487 h 109537"/>
                  <a:gd name="connsiteX4" fmla="*/ 104775 w 233363"/>
                  <a:gd name="connsiteY4" fmla="*/ 109537 h 109537"/>
                  <a:gd name="connsiteX5" fmla="*/ 219075 w 233363"/>
                  <a:gd name="connsiteY5" fmla="*/ 90487 h 109537"/>
                  <a:gd name="connsiteX0" fmla="*/ 0 w 233363"/>
                  <a:gd name="connsiteY0" fmla="*/ 74386 h 112486"/>
                  <a:gd name="connsiteX1" fmla="*/ 100013 w 233363"/>
                  <a:gd name="connsiteY1" fmla="*/ 26761 h 112486"/>
                  <a:gd name="connsiteX2" fmla="*/ 233363 w 233363"/>
                  <a:gd name="connsiteY2" fmla="*/ 2949 h 112486"/>
                  <a:gd name="connsiteX3" fmla="*/ 214313 w 233363"/>
                  <a:gd name="connsiteY3" fmla="*/ 93436 h 112486"/>
                  <a:gd name="connsiteX4" fmla="*/ 104775 w 233363"/>
                  <a:gd name="connsiteY4" fmla="*/ 112486 h 112486"/>
                  <a:gd name="connsiteX5" fmla="*/ 219075 w 233363"/>
                  <a:gd name="connsiteY5" fmla="*/ 93436 h 112486"/>
                  <a:gd name="connsiteX0" fmla="*/ 0 w 233514"/>
                  <a:gd name="connsiteY0" fmla="*/ 78523 h 116623"/>
                  <a:gd name="connsiteX1" fmla="*/ 100013 w 233514"/>
                  <a:gd name="connsiteY1" fmla="*/ 30898 h 116623"/>
                  <a:gd name="connsiteX2" fmla="*/ 233363 w 233514"/>
                  <a:gd name="connsiteY2" fmla="*/ 7086 h 116623"/>
                  <a:gd name="connsiteX3" fmla="*/ 214313 w 233514"/>
                  <a:gd name="connsiteY3" fmla="*/ 97573 h 116623"/>
                  <a:gd name="connsiteX4" fmla="*/ 104775 w 233514"/>
                  <a:gd name="connsiteY4" fmla="*/ 116623 h 116623"/>
                  <a:gd name="connsiteX5" fmla="*/ 219075 w 233514"/>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 name="connsiteX5" fmla="*/ 219075 w 238627"/>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 name="connsiteX0" fmla="*/ 0 w 234801"/>
                  <a:gd name="connsiteY0" fmla="*/ 53450 h 91550"/>
                  <a:gd name="connsiteX1" fmla="*/ 100013 w 234801"/>
                  <a:gd name="connsiteY1" fmla="*/ 5825 h 91550"/>
                  <a:gd name="connsiteX2" fmla="*/ 228937 w 234801"/>
                  <a:gd name="connsiteY2" fmla="*/ 15227 h 91550"/>
                  <a:gd name="connsiteX3" fmla="*/ 214313 w 234801"/>
                  <a:gd name="connsiteY3" fmla="*/ 72500 h 91550"/>
                  <a:gd name="connsiteX4" fmla="*/ 104775 w 234801"/>
                  <a:gd name="connsiteY4" fmla="*/ 91550 h 91550"/>
                  <a:gd name="connsiteX0" fmla="*/ 0 w 235230"/>
                  <a:gd name="connsiteY0" fmla="*/ 40329 h 78429"/>
                  <a:gd name="connsiteX1" fmla="*/ 105017 w 235230"/>
                  <a:gd name="connsiteY1" fmla="*/ 15033 h 78429"/>
                  <a:gd name="connsiteX2" fmla="*/ 228937 w 235230"/>
                  <a:gd name="connsiteY2" fmla="*/ 2106 h 78429"/>
                  <a:gd name="connsiteX3" fmla="*/ 214313 w 235230"/>
                  <a:gd name="connsiteY3" fmla="*/ 59379 h 78429"/>
                  <a:gd name="connsiteX4" fmla="*/ 104775 w 235230"/>
                  <a:gd name="connsiteY4" fmla="*/ 78429 h 78429"/>
                  <a:gd name="connsiteX0" fmla="*/ 0 w 235230"/>
                  <a:gd name="connsiteY0" fmla="*/ 40329 h 64420"/>
                  <a:gd name="connsiteX1" fmla="*/ 105017 w 235230"/>
                  <a:gd name="connsiteY1" fmla="*/ 15033 h 64420"/>
                  <a:gd name="connsiteX2" fmla="*/ 228937 w 235230"/>
                  <a:gd name="connsiteY2" fmla="*/ 2106 h 64420"/>
                  <a:gd name="connsiteX3" fmla="*/ 214313 w 235230"/>
                  <a:gd name="connsiteY3" fmla="*/ 59379 h 64420"/>
                  <a:gd name="connsiteX4" fmla="*/ 31171 w 235230"/>
                  <a:gd name="connsiteY4" fmla="*/ 64420 h 64420"/>
                  <a:gd name="connsiteX0" fmla="*/ 0 w 236273"/>
                  <a:gd name="connsiteY0" fmla="*/ 39146 h 63237"/>
                  <a:gd name="connsiteX1" fmla="*/ 105017 w 236273"/>
                  <a:gd name="connsiteY1" fmla="*/ 13850 h 63237"/>
                  <a:gd name="connsiteX2" fmla="*/ 228937 w 236273"/>
                  <a:gd name="connsiteY2" fmla="*/ 923 h 63237"/>
                  <a:gd name="connsiteX3" fmla="*/ 218581 w 236273"/>
                  <a:gd name="connsiteY3" fmla="*/ 38605 h 63237"/>
                  <a:gd name="connsiteX4" fmla="*/ 31171 w 236273"/>
                  <a:gd name="connsiteY4" fmla="*/ 63237 h 63237"/>
                  <a:gd name="connsiteX0" fmla="*/ 0 w 236273"/>
                  <a:gd name="connsiteY0" fmla="*/ 39146 h 63237"/>
                  <a:gd name="connsiteX1" fmla="*/ 105017 w 236273"/>
                  <a:gd name="connsiteY1" fmla="*/ 13850 h 63237"/>
                  <a:gd name="connsiteX2" fmla="*/ 228937 w 236273"/>
                  <a:gd name="connsiteY2" fmla="*/ 923 h 63237"/>
                  <a:gd name="connsiteX3" fmla="*/ 218581 w 236273"/>
                  <a:gd name="connsiteY3" fmla="*/ 38605 h 63237"/>
                  <a:gd name="connsiteX4" fmla="*/ 31171 w 236273"/>
                  <a:gd name="connsiteY4" fmla="*/ 63237 h 63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273" h="63237">
                    <a:moveTo>
                      <a:pt x="0" y="39146"/>
                    </a:moveTo>
                    <a:cubicBezTo>
                      <a:pt x="33338" y="23271"/>
                      <a:pt x="66861" y="20220"/>
                      <a:pt x="105017" y="13850"/>
                    </a:cubicBezTo>
                    <a:cubicBezTo>
                      <a:pt x="143173" y="7480"/>
                      <a:pt x="210010" y="-3203"/>
                      <a:pt x="228937" y="923"/>
                    </a:cubicBezTo>
                    <a:cubicBezTo>
                      <a:pt x="247864" y="5049"/>
                      <a:pt x="224935" y="24324"/>
                      <a:pt x="218581" y="38605"/>
                    </a:cubicBezTo>
                    <a:lnTo>
                      <a:pt x="31171" y="63237"/>
                    </a:ln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3226854" y="3122259"/>
                <a:ext cx="133003" cy="677016"/>
              </a:xfrm>
              <a:custGeom>
                <a:avLst/>
                <a:gdLst>
                  <a:gd name="connsiteX0" fmla="*/ 66675 w 66675"/>
                  <a:gd name="connsiteY0" fmla="*/ 185738 h 185738"/>
                  <a:gd name="connsiteX1" fmla="*/ 0 w 66675"/>
                  <a:gd name="connsiteY1" fmla="*/ 0 h 185738"/>
                  <a:gd name="connsiteX0" fmla="*/ 34994 w 34994"/>
                  <a:gd name="connsiteY0" fmla="*/ 159714 h 159714"/>
                  <a:gd name="connsiteX1" fmla="*/ 0 w 34994"/>
                  <a:gd name="connsiteY1" fmla="*/ 0 h 159714"/>
                  <a:gd name="connsiteX0" fmla="*/ 31599 w 31599"/>
                  <a:gd name="connsiteY0" fmla="*/ 160846 h 160846"/>
                  <a:gd name="connsiteX1" fmla="*/ 0 w 31599"/>
                  <a:gd name="connsiteY1" fmla="*/ 0 h 160846"/>
                  <a:gd name="connsiteX0" fmla="*/ 31599 w 31599"/>
                  <a:gd name="connsiteY0" fmla="*/ 160846 h 160846"/>
                  <a:gd name="connsiteX1" fmla="*/ 0 w 31599"/>
                  <a:gd name="connsiteY1" fmla="*/ 0 h 160846"/>
                  <a:gd name="connsiteX0" fmla="*/ 31599 w 31599"/>
                  <a:gd name="connsiteY0" fmla="*/ 160846 h 160846"/>
                  <a:gd name="connsiteX1" fmla="*/ 0 w 31599"/>
                  <a:gd name="connsiteY1" fmla="*/ 0 h 160846"/>
                </a:gdLst>
                <a:ahLst/>
                <a:cxnLst>
                  <a:cxn ang="0">
                    <a:pos x="connsiteX0" y="connsiteY0"/>
                  </a:cxn>
                  <a:cxn ang="0">
                    <a:pos x="connsiteX1" y="connsiteY1"/>
                  </a:cxn>
                </a:cxnLst>
                <a:rect l="l" t="t" r="r" b="b"/>
                <a:pathLst>
                  <a:path w="31599" h="160846">
                    <a:moveTo>
                      <a:pt x="31599" y="160846"/>
                    </a:moveTo>
                    <a:cubicBezTo>
                      <a:pt x="21820" y="98933"/>
                      <a:pt x="14305" y="60782"/>
                      <a:pt x="0" y="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rot="245974">
                <a:off x="2223876" y="3149557"/>
                <a:ext cx="632588" cy="643098"/>
              </a:xfrm>
              <a:custGeom>
                <a:avLst/>
                <a:gdLst>
                  <a:gd name="connsiteX0" fmla="*/ 128587 w 138112"/>
                  <a:gd name="connsiteY0" fmla="*/ 180975 h 180975"/>
                  <a:gd name="connsiteX1" fmla="*/ 28575 w 138112"/>
                  <a:gd name="connsiteY1" fmla="*/ 19050 h 180975"/>
                  <a:gd name="connsiteX2" fmla="*/ 52387 w 138112"/>
                  <a:gd name="connsiteY2" fmla="*/ 52388 h 180975"/>
                  <a:gd name="connsiteX3" fmla="*/ 138112 w 138112"/>
                  <a:gd name="connsiteY3" fmla="*/ 0 h 180975"/>
                  <a:gd name="connsiteX4" fmla="*/ 0 w 138112"/>
                  <a:gd name="connsiteY4" fmla="*/ 76200 h 180975"/>
                  <a:gd name="connsiteX0" fmla="*/ 128587 w 138112"/>
                  <a:gd name="connsiteY0" fmla="*/ 180975 h 180975"/>
                  <a:gd name="connsiteX1" fmla="*/ 28575 w 138112"/>
                  <a:gd name="connsiteY1" fmla="*/ 19050 h 180975"/>
                  <a:gd name="connsiteX2" fmla="*/ 47625 w 138112"/>
                  <a:gd name="connsiteY2" fmla="*/ 50007 h 180975"/>
                  <a:gd name="connsiteX3" fmla="*/ 138112 w 138112"/>
                  <a:gd name="connsiteY3" fmla="*/ 0 h 180975"/>
                  <a:gd name="connsiteX4" fmla="*/ 0 w 138112"/>
                  <a:gd name="connsiteY4" fmla="*/ 76200 h 180975"/>
                  <a:gd name="connsiteX0" fmla="*/ 128587 w 146339"/>
                  <a:gd name="connsiteY0" fmla="*/ 161925 h 161925"/>
                  <a:gd name="connsiteX1" fmla="*/ 28575 w 146339"/>
                  <a:gd name="connsiteY1" fmla="*/ 0 h 161925"/>
                  <a:gd name="connsiteX2" fmla="*/ 47625 w 146339"/>
                  <a:gd name="connsiteY2" fmla="*/ 30957 h 161925"/>
                  <a:gd name="connsiteX3" fmla="*/ 146339 w 146339"/>
                  <a:gd name="connsiteY3" fmla="*/ 779 h 161925"/>
                  <a:gd name="connsiteX4" fmla="*/ 0 w 146339"/>
                  <a:gd name="connsiteY4" fmla="*/ 57150 h 161925"/>
                  <a:gd name="connsiteX0" fmla="*/ 132539 w 150291"/>
                  <a:gd name="connsiteY0" fmla="*/ 161925 h 161925"/>
                  <a:gd name="connsiteX1" fmla="*/ 32527 w 150291"/>
                  <a:gd name="connsiteY1" fmla="*/ 0 h 161925"/>
                  <a:gd name="connsiteX2" fmla="*/ 51577 w 150291"/>
                  <a:gd name="connsiteY2" fmla="*/ 30957 h 161925"/>
                  <a:gd name="connsiteX3" fmla="*/ 150291 w 150291"/>
                  <a:gd name="connsiteY3" fmla="*/ 779 h 161925"/>
                  <a:gd name="connsiteX4" fmla="*/ 0 w 150291"/>
                  <a:gd name="connsiteY4" fmla="*/ 49493 h 161925"/>
                  <a:gd name="connsiteX0" fmla="*/ 132539 w 150291"/>
                  <a:gd name="connsiteY0" fmla="*/ 161925 h 161925"/>
                  <a:gd name="connsiteX1" fmla="*/ 32527 w 150291"/>
                  <a:gd name="connsiteY1" fmla="*/ 0 h 161925"/>
                  <a:gd name="connsiteX2" fmla="*/ 51577 w 150291"/>
                  <a:gd name="connsiteY2" fmla="*/ 30957 h 161925"/>
                  <a:gd name="connsiteX3" fmla="*/ 150291 w 150291"/>
                  <a:gd name="connsiteY3" fmla="*/ 779 h 161925"/>
                  <a:gd name="connsiteX4" fmla="*/ 0 w 150291"/>
                  <a:gd name="connsiteY4" fmla="*/ 49493 h 161925"/>
                  <a:gd name="connsiteX0" fmla="*/ 132539 w 150291"/>
                  <a:gd name="connsiteY0" fmla="*/ 161925 h 161925"/>
                  <a:gd name="connsiteX1" fmla="*/ 32527 w 150291"/>
                  <a:gd name="connsiteY1" fmla="*/ 0 h 161925"/>
                  <a:gd name="connsiteX2" fmla="*/ 51577 w 150291"/>
                  <a:gd name="connsiteY2" fmla="*/ 30957 h 161925"/>
                  <a:gd name="connsiteX3" fmla="*/ 150291 w 150291"/>
                  <a:gd name="connsiteY3" fmla="*/ 779 h 161925"/>
                  <a:gd name="connsiteX4" fmla="*/ 0 w 150291"/>
                  <a:gd name="connsiteY4" fmla="*/ 49493 h 161925"/>
                  <a:gd name="connsiteX0" fmla="*/ 132539 w 150291"/>
                  <a:gd name="connsiteY0" fmla="*/ 163003 h 163003"/>
                  <a:gd name="connsiteX1" fmla="*/ 47575 w 150291"/>
                  <a:gd name="connsiteY1" fmla="*/ 0 h 163003"/>
                  <a:gd name="connsiteX2" fmla="*/ 51577 w 150291"/>
                  <a:gd name="connsiteY2" fmla="*/ 32035 h 163003"/>
                  <a:gd name="connsiteX3" fmla="*/ 150291 w 150291"/>
                  <a:gd name="connsiteY3" fmla="*/ 1857 h 163003"/>
                  <a:gd name="connsiteX4" fmla="*/ 0 w 150291"/>
                  <a:gd name="connsiteY4" fmla="*/ 50571 h 163003"/>
                  <a:gd name="connsiteX0" fmla="*/ 148445 w 150291"/>
                  <a:gd name="connsiteY0" fmla="*/ 152788 h 152788"/>
                  <a:gd name="connsiteX1" fmla="*/ 47575 w 150291"/>
                  <a:gd name="connsiteY1" fmla="*/ 0 h 152788"/>
                  <a:gd name="connsiteX2" fmla="*/ 51577 w 150291"/>
                  <a:gd name="connsiteY2" fmla="*/ 32035 h 152788"/>
                  <a:gd name="connsiteX3" fmla="*/ 150291 w 150291"/>
                  <a:gd name="connsiteY3" fmla="*/ 1857 h 152788"/>
                  <a:gd name="connsiteX4" fmla="*/ 0 w 150291"/>
                  <a:gd name="connsiteY4" fmla="*/ 50571 h 152788"/>
                  <a:gd name="connsiteX0" fmla="*/ 148445 w 150291"/>
                  <a:gd name="connsiteY0" fmla="*/ 152788 h 152788"/>
                  <a:gd name="connsiteX1" fmla="*/ 47575 w 150291"/>
                  <a:gd name="connsiteY1" fmla="*/ 0 h 152788"/>
                  <a:gd name="connsiteX2" fmla="*/ 65657 w 150291"/>
                  <a:gd name="connsiteY2" fmla="*/ 28001 h 152788"/>
                  <a:gd name="connsiteX3" fmla="*/ 150291 w 150291"/>
                  <a:gd name="connsiteY3" fmla="*/ 1857 h 152788"/>
                  <a:gd name="connsiteX4" fmla="*/ 0 w 150291"/>
                  <a:gd name="connsiteY4" fmla="*/ 50571 h 152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291" h="152788">
                    <a:moveTo>
                      <a:pt x="148445" y="152788"/>
                    </a:moveTo>
                    <a:lnTo>
                      <a:pt x="47575" y="0"/>
                    </a:lnTo>
                    <a:lnTo>
                      <a:pt x="65657" y="28001"/>
                    </a:lnTo>
                    <a:lnTo>
                      <a:pt x="150291" y="1857"/>
                    </a:lnTo>
                    <a:cubicBezTo>
                      <a:pt x="102235" y="14923"/>
                      <a:pt x="51199" y="33876"/>
                      <a:pt x="0" y="50571"/>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rot="245974">
                <a:off x="5392731" y="3305531"/>
                <a:ext cx="812843" cy="232872"/>
              </a:xfrm>
              <a:custGeom>
                <a:avLst/>
                <a:gdLst>
                  <a:gd name="connsiteX0" fmla="*/ 14287 w 180975"/>
                  <a:gd name="connsiteY0" fmla="*/ 0 h 52387"/>
                  <a:gd name="connsiteX1" fmla="*/ 0 w 180975"/>
                  <a:gd name="connsiteY1" fmla="*/ 52387 h 52387"/>
                  <a:gd name="connsiteX2" fmla="*/ 180975 w 180975"/>
                  <a:gd name="connsiteY2" fmla="*/ 19050 h 52387"/>
                  <a:gd name="connsiteX0" fmla="*/ 24477 w 191165"/>
                  <a:gd name="connsiteY0" fmla="*/ 0 h 52659"/>
                  <a:gd name="connsiteX1" fmla="*/ 10190 w 191165"/>
                  <a:gd name="connsiteY1" fmla="*/ 52387 h 52659"/>
                  <a:gd name="connsiteX2" fmla="*/ 191165 w 191165"/>
                  <a:gd name="connsiteY2" fmla="*/ 19050 h 52659"/>
                  <a:gd name="connsiteX0" fmla="*/ 22585 w 189273"/>
                  <a:gd name="connsiteY0" fmla="*/ 0 h 57631"/>
                  <a:gd name="connsiteX1" fmla="*/ 8298 w 189273"/>
                  <a:gd name="connsiteY1" fmla="*/ 52387 h 57631"/>
                  <a:gd name="connsiteX2" fmla="*/ 189273 w 189273"/>
                  <a:gd name="connsiteY2" fmla="*/ 19050 h 57631"/>
                  <a:gd name="connsiteX0" fmla="*/ 22585 w 189273"/>
                  <a:gd name="connsiteY0" fmla="*/ 0 h 58839"/>
                  <a:gd name="connsiteX1" fmla="*/ 8298 w 189273"/>
                  <a:gd name="connsiteY1" fmla="*/ 52387 h 58839"/>
                  <a:gd name="connsiteX2" fmla="*/ 189273 w 189273"/>
                  <a:gd name="connsiteY2" fmla="*/ 19050 h 58839"/>
                  <a:gd name="connsiteX0" fmla="*/ 19284 w 193116"/>
                  <a:gd name="connsiteY0" fmla="*/ 0 h 55326"/>
                  <a:gd name="connsiteX1" fmla="*/ 12141 w 193116"/>
                  <a:gd name="connsiteY1" fmla="*/ 54769 h 55326"/>
                  <a:gd name="connsiteX2" fmla="*/ 193116 w 193116"/>
                  <a:gd name="connsiteY2" fmla="*/ 21432 h 55326"/>
                </a:gdLst>
                <a:ahLst/>
                <a:cxnLst>
                  <a:cxn ang="0">
                    <a:pos x="connsiteX0" y="connsiteY0"/>
                  </a:cxn>
                  <a:cxn ang="0">
                    <a:pos x="connsiteX1" y="connsiteY1"/>
                  </a:cxn>
                  <a:cxn ang="0">
                    <a:pos x="connsiteX2" y="connsiteY2"/>
                  </a:cxn>
                </a:cxnLst>
                <a:rect l="l" t="t" r="r" b="b"/>
                <a:pathLst>
                  <a:path w="193116" h="55326">
                    <a:moveTo>
                      <a:pt x="19284" y="0"/>
                    </a:moveTo>
                    <a:cubicBezTo>
                      <a:pt x="14522" y="17462"/>
                      <a:pt x="-16831" y="51197"/>
                      <a:pt x="12141" y="54769"/>
                    </a:cubicBezTo>
                    <a:cubicBezTo>
                      <a:pt x="41113" y="58341"/>
                      <a:pt x="132791" y="44451"/>
                      <a:pt x="193116" y="21432"/>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rot="245974">
                <a:off x="3009327" y="2208800"/>
                <a:ext cx="431032" cy="972225"/>
              </a:xfrm>
              <a:custGeom>
                <a:avLst/>
                <a:gdLst>
                  <a:gd name="connsiteX0" fmla="*/ 0 w 95250"/>
                  <a:gd name="connsiteY0" fmla="*/ 204788 h 204788"/>
                  <a:gd name="connsiteX1" fmla="*/ 95250 w 95250"/>
                  <a:gd name="connsiteY1" fmla="*/ 142875 h 204788"/>
                  <a:gd name="connsiteX2" fmla="*/ 0 w 95250"/>
                  <a:gd name="connsiteY2" fmla="*/ 138113 h 204788"/>
                  <a:gd name="connsiteX3" fmla="*/ 85725 w 95250"/>
                  <a:gd name="connsiteY3" fmla="*/ 0 h 204788"/>
                  <a:gd name="connsiteX0" fmla="*/ 31 w 95281"/>
                  <a:gd name="connsiteY0" fmla="*/ 204788 h 204788"/>
                  <a:gd name="connsiteX1" fmla="*/ 95281 w 95281"/>
                  <a:gd name="connsiteY1" fmla="*/ 142875 h 204788"/>
                  <a:gd name="connsiteX2" fmla="*/ 31 w 95281"/>
                  <a:gd name="connsiteY2" fmla="*/ 138113 h 204788"/>
                  <a:gd name="connsiteX3" fmla="*/ 85756 w 95281"/>
                  <a:gd name="connsiteY3" fmla="*/ 0 h 204788"/>
                  <a:gd name="connsiteX0" fmla="*/ 2232 w 97482"/>
                  <a:gd name="connsiteY0" fmla="*/ 204788 h 204788"/>
                  <a:gd name="connsiteX1" fmla="*/ 97482 w 97482"/>
                  <a:gd name="connsiteY1" fmla="*/ 142875 h 204788"/>
                  <a:gd name="connsiteX2" fmla="*/ 2232 w 97482"/>
                  <a:gd name="connsiteY2" fmla="*/ 138113 h 204788"/>
                  <a:gd name="connsiteX3" fmla="*/ 87957 w 97482"/>
                  <a:gd name="connsiteY3" fmla="*/ 0 h 204788"/>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Lst>
                <a:ahLst/>
                <a:cxnLst>
                  <a:cxn ang="0">
                    <a:pos x="connsiteX0" y="connsiteY0"/>
                  </a:cxn>
                  <a:cxn ang="0">
                    <a:pos x="connsiteX1" y="connsiteY1"/>
                  </a:cxn>
                  <a:cxn ang="0">
                    <a:pos x="connsiteX2" y="connsiteY2"/>
                  </a:cxn>
                  <a:cxn ang="0">
                    <a:pos x="connsiteX3" y="connsiteY3"/>
                  </a:cxn>
                </a:cxnLst>
                <a:rect l="l" t="t" r="r" b="b"/>
                <a:pathLst>
                  <a:path w="102405" h="230982">
                    <a:moveTo>
                      <a:pt x="11" y="230982"/>
                    </a:moveTo>
                    <a:lnTo>
                      <a:pt x="95261" y="169069"/>
                    </a:lnTo>
                    <a:cubicBezTo>
                      <a:pt x="95261" y="157957"/>
                      <a:pt x="-1180" y="192485"/>
                      <a:pt x="11" y="164307"/>
                    </a:cubicBezTo>
                    <a:cubicBezTo>
                      <a:pt x="1202" y="136129"/>
                      <a:pt x="54780" y="43657"/>
                      <a:pt x="102405" y="0"/>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rot="245974">
                <a:off x="1617140" y="3341864"/>
                <a:ext cx="523131" cy="160206"/>
              </a:xfrm>
              <a:custGeom>
                <a:avLst/>
                <a:gdLst>
                  <a:gd name="connsiteX0" fmla="*/ 130969 w 130969"/>
                  <a:gd name="connsiteY0" fmla="*/ 0 h 71438"/>
                  <a:gd name="connsiteX1" fmla="*/ 0 w 130969"/>
                  <a:gd name="connsiteY1" fmla="*/ 71438 h 71438"/>
                  <a:gd name="connsiteX0" fmla="*/ 138238 w 138238"/>
                  <a:gd name="connsiteY0" fmla="*/ 0 h 17508"/>
                  <a:gd name="connsiteX1" fmla="*/ 0 w 138238"/>
                  <a:gd name="connsiteY1" fmla="*/ 17508 h 17508"/>
                  <a:gd name="connsiteX0" fmla="*/ 130496 w 130496"/>
                  <a:gd name="connsiteY0" fmla="*/ 0 h 30566"/>
                  <a:gd name="connsiteX1" fmla="*/ 0 w 130496"/>
                  <a:gd name="connsiteY1" fmla="*/ 30566 h 30566"/>
                  <a:gd name="connsiteX0" fmla="*/ 124286 w 124286"/>
                  <a:gd name="connsiteY0" fmla="*/ 0 h 38062"/>
                  <a:gd name="connsiteX1" fmla="*/ 0 w 124286"/>
                  <a:gd name="connsiteY1" fmla="*/ 38062 h 38062"/>
                  <a:gd name="connsiteX0" fmla="*/ 124286 w 124286"/>
                  <a:gd name="connsiteY0" fmla="*/ 0 h 38062"/>
                  <a:gd name="connsiteX1" fmla="*/ 0 w 124286"/>
                  <a:gd name="connsiteY1" fmla="*/ 38062 h 38062"/>
                  <a:gd name="connsiteX0" fmla="*/ 124286 w 124286"/>
                  <a:gd name="connsiteY0" fmla="*/ 0 h 38062"/>
                  <a:gd name="connsiteX1" fmla="*/ 0 w 124286"/>
                  <a:gd name="connsiteY1" fmla="*/ 38062 h 38062"/>
                </a:gdLst>
                <a:ahLst/>
                <a:cxnLst>
                  <a:cxn ang="0">
                    <a:pos x="connsiteX0" y="connsiteY0"/>
                  </a:cxn>
                  <a:cxn ang="0">
                    <a:pos x="connsiteX1" y="connsiteY1"/>
                  </a:cxn>
                </a:cxnLst>
                <a:rect l="l" t="t" r="r" b="b"/>
                <a:pathLst>
                  <a:path w="124286" h="38062">
                    <a:moveTo>
                      <a:pt x="124286" y="0"/>
                    </a:moveTo>
                    <a:cubicBezTo>
                      <a:pt x="83207" y="12284"/>
                      <a:pt x="53008" y="18116"/>
                      <a:pt x="0" y="38062"/>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rot="245974">
                <a:off x="1909280" y="3416502"/>
                <a:ext cx="625038" cy="163654"/>
              </a:xfrm>
              <a:custGeom>
                <a:avLst/>
                <a:gdLst>
                  <a:gd name="connsiteX0" fmla="*/ 150018 w 150018"/>
                  <a:gd name="connsiteY0" fmla="*/ 0 h 80962"/>
                  <a:gd name="connsiteX1" fmla="*/ 0 w 150018"/>
                  <a:gd name="connsiteY1" fmla="*/ 80962 h 80962"/>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Lst>
                <a:ahLst/>
                <a:cxnLst>
                  <a:cxn ang="0">
                    <a:pos x="connsiteX0" y="connsiteY0"/>
                  </a:cxn>
                  <a:cxn ang="0">
                    <a:pos x="connsiteX1" y="connsiteY1"/>
                  </a:cxn>
                </a:cxnLst>
                <a:rect l="l" t="t" r="r" b="b"/>
                <a:pathLst>
                  <a:path w="148497" h="38881">
                    <a:moveTo>
                      <a:pt x="148497" y="0"/>
                    </a:moveTo>
                    <a:cubicBezTo>
                      <a:pt x="98729" y="14492"/>
                      <a:pt x="52025" y="24227"/>
                      <a:pt x="0" y="38881"/>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p:cNvSpPr/>
              <p:nvPr/>
            </p:nvSpPr>
            <p:spPr>
              <a:xfrm rot="21426454">
                <a:off x="1978211" y="3577366"/>
                <a:ext cx="643272" cy="123785"/>
              </a:xfrm>
              <a:custGeom>
                <a:avLst/>
                <a:gdLst>
                  <a:gd name="connsiteX0" fmla="*/ 154782 w 154782"/>
                  <a:gd name="connsiteY0" fmla="*/ 0 h 90488"/>
                  <a:gd name="connsiteX1" fmla="*/ 0 w 154782"/>
                  <a:gd name="connsiteY1" fmla="*/ 90488 h 90488"/>
                  <a:gd name="connsiteX0" fmla="*/ 152829 w 152829"/>
                  <a:gd name="connsiteY0" fmla="*/ 0 h 29409"/>
                  <a:gd name="connsiteX1" fmla="*/ 0 w 152829"/>
                  <a:gd name="connsiteY1" fmla="*/ 29409 h 29409"/>
                  <a:gd name="connsiteX0" fmla="*/ 152829 w 152829"/>
                  <a:gd name="connsiteY0" fmla="*/ 0 h 29409"/>
                  <a:gd name="connsiteX1" fmla="*/ 0 w 152829"/>
                  <a:gd name="connsiteY1" fmla="*/ 29409 h 29409"/>
                  <a:gd name="connsiteX0" fmla="*/ 152829 w 152829"/>
                  <a:gd name="connsiteY0" fmla="*/ 0 h 29409"/>
                  <a:gd name="connsiteX1" fmla="*/ 0 w 152829"/>
                  <a:gd name="connsiteY1" fmla="*/ 29409 h 29409"/>
                </a:gdLst>
                <a:ahLst/>
                <a:cxnLst>
                  <a:cxn ang="0">
                    <a:pos x="connsiteX0" y="connsiteY0"/>
                  </a:cxn>
                  <a:cxn ang="0">
                    <a:pos x="connsiteX1" y="connsiteY1"/>
                  </a:cxn>
                </a:cxnLst>
                <a:rect l="l" t="t" r="r" b="b"/>
                <a:pathLst>
                  <a:path w="152829" h="29409">
                    <a:moveTo>
                      <a:pt x="152829" y="0"/>
                    </a:moveTo>
                    <a:cubicBezTo>
                      <a:pt x="91978" y="11569"/>
                      <a:pt x="58477" y="19986"/>
                      <a:pt x="0" y="29409"/>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766560"/>
          </a:xfrm>
          <a:prstGeom prst="rect">
            <a:avLst/>
          </a:prstGeom>
        </p:spPr>
      </p:pic>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10:12</a:t>
            </a:r>
          </a:p>
        </p:txBody>
      </p:sp>
      <p:sp>
        <p:nvSpPr>
          <p:cNvPr id="4" name="Title 3"/>
          <p:cNvSpPr>
            <a:spLocks noGrp="1"/>
          </p:cNvSpPr>
          <p:nvPr>
            <p:ph type="title"/>
          </p:nvPr>
        </p:nvSpPr>
        <p:spPr/>
        <p:txBody>
          <a:bodyPr/>
          <a:lstStyle/>
          <a:p>
            <a:r>
              <a:rPr lang="en-US" dirty="0"/>
              <a:t>May Yahweh do what seems good to him</a:t>
            </a:r>
          </a:p>
        </p:txBody>
      </p:sp>
    </p:spTree>
    <p:extLst>
      <p:ext uri="{BB962C8B-B14F-4D97-AF65-F5344CB8AC3E}">
        <p14:creationId xmlns:p14="http://schemas.microsoft.com/office/powerpoint/2010/main" val="1479099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building&#10;&#10;Description automatically generated">
            <a:extLst>
              <a:ext uri="{FF2B5EF4-FFF2-40B4-BE49-F238E27FC236}">
                <a16:creationId xmlns:a16="http://schemas.microsoft.com/office/drawing/2014/main" id="{327A9101-90F8-4BB0-B169-2C50431D3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7301"/>
            <a:ext cx="9144000" cy="6665976"/>
          </a:xfrm>
          <a:prstGeom prst="rect">
            <a:avLst/>
          </a:prstGeom>
        </p:spPr>
      </p:pic>
      <p:sp>
        <p:nvSpPr>
          <p:cNvPr id="2" name="Text Placeholder 1"/>
          <p:cNvSpPr>
            <a:spLocks noGrp="1"/>
          </p:cNvSpPr>
          <p:nvPr>
            <p:ph type="body" sz="quarter" idx="10"/>
          </p:nvPr>
        </p:nvSpPr>
        <p:spPr/>
        <p:txBody>
          <a:bodyPr/>
          <a:lstStyle/>
          <a:p>
            <a:r>
              <a:rPr lang="en-US" dirty="0"/>
              <a:t>Assyrian soldiers pursuing Arabs, from the palace of Ashurbanipal at Nineveh, circa 640 BC</a:t>
            </a:r>
          </a:p>
        </p:txBody>
      </p:sp>
      <p:sp>
        <p:nvSpPr>
          <p:cNvPr id="3" name="Text Placeholder 2"/>
          <p:cNvSpPr>
            <a:spLocks noGrp="1"/>
          </p:cNvSpPr>
          <p:nvPr>
            <p:ph type="body" sz="quarter" idx="12"/>
          </p:nvPr>
        </p:nvSpPr>
        <p:spPr/>
        <p:txBody>
          <a:bodyPr/>
          <a:lstStyle/>
          <a:p>
            <a:r>
              <a:rPr lang="en-US" dirty="0"/>
              <a:t>10:13</a:t>
            </a:r>
          </a:p>
        </p:txBody>
      </p:sp>
      <p:sp>
        <p:nvSpPr>
          <p:cNvPr id="4" name="Title 3"/>
          <p:cNvSpPr>
            <a:spLocks noGrp="1"/>
          </p:cNvSpPr>
          <p:nvPr>
            <p:ph type="title"/>
          </p:nvPr>
        </p:nvSpPr>
        <p:spPr/>
        <p:txBody>
          <a:bodyPr/>
          <a:lstStyle/>
          <a:p>
            <a:r>
              <a:rPr lang="en-US" dirty="0"/>
              <a:t>Then Joab and his people approached the Arameans, and they fled before him</a:t>
            </a:r>
          </a:p>
        </p:txBody>
      </p:sp>
    </p:spTree>
    <p:extLst>
      <p:ext uri="{BB962C8B-B14F-4D97-AF65-F5344CB8AC3E}">
        <p14:creationId xmlns:p14="http://schemas.microsoft.com/office/powerpoint/2010/main" val="30701498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A3C3B190-104C-43FA-9FBD-29EE030E83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Assyrian soldiers pursuing Arabs, from the palace of Ashurbanipal at Nineveh, circa 640 BC</a:t>
            </a:r>
          </a:p>
        </p:txBody>
      </p:sp>
      <p:sp>
        <p:nvSpPr>
          <p:cNvPr id="3" name="Text Placeholder 2"/>
          <p:cNvSpPr>
            <a:spLocks noGrp="1"/>
          </p:cNvSpPr>
          <p:nvPr>
            <p:ph type="body" sz="quarter" idx="12"/>
          </p:nvPr>
        </p:nvSpPr>
        <p:spPr/>
        <p:txBody>
          <a:bodyPr/>
          <a:lstStyle/>
          <a:p>
            <a:r>
              <a:rPr lang="en-US" dirty="0"/>
              <a:t>10:13</a:t>
            </a:r>
          </a:p>
        </p:txBody>
      </p:sp>
      <p:sp>
        <p:nvSpPr>
          <p:cNvPr id="4" name="Title 3"/>
          <p:cNvSpPr>
            <a:spLocks noGrp="1"/>
          </p:cNvSpPr>
          <p:nvPr>
            <p:ph type="title"/>
          </p:nvPr>
        </p:nvSpPr>
        <p:spPr/>
        <p:txBody>
          <a:bodyPr/>
          <a:lstStyle/>
          <a:p>
            <a:r>
              <a:rPr lang="en-US" dirty="0"/>
              <a:t>When the Ammonites saw that the Arameans had fled, they also fled before Abishai</a:t>
            </a:r>
          </a:p>
        </p:txBody>
      </p:sp>
    </p:spTree>
    <p:extLst>
      <p:ext uri="{BB962C8B-B14F-4D97-AF65-F5344CB8AC3E}">
        <p14:creationId xmlns:p14="http://schemas.microsoft.com/office/powerpoint/2010/main" val="3862674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n old photo of a person&#10;&#10;Description automatically generated">
            <a:extLst>
              <a:ext uri="{FF2B5EF4-FFF2-40B4-BE49-F238E27FC236}">
                <a16:creationId xmlns:a16="http://schemas.microsoft.com/office/drawing/2014/main" id="{F220A353-2847-46A9-8658-3D38A8883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 y="0"/>
            <a:ext cx="8641080" cy="6858000"/>
          </a:xfrm>
          <a:prstGeom prst="rect">
            <a:avLst/>
          </a:prstGeom>
        </p:spPr>
      </p:pic>
      <p:sp>
        <p:nvSpPr>
          <p:cNvPr id="2" name="Text Placeholder 1"/>
          <p:cNvSpPr>
            <a:spLocks noGrp="1"/>
          </p:cNvSpPr>
          <p:nvPr>
            <p:ph type="body" sz="quarter" idx="10"/>
          </p:nvPr>
        </p:nvSpPr>
        <p:spPr/>
        <p:txBody>
          <a:bodyPr/>
          <a:lstStyle/>
          <a:p>
            <a:r>
              <a:rPr lang="en-US" dirty="0"/>
              <a:t>Relief of Assyrian servants bringing gifts to the king, from the palace in </a:t>
            </a:r>
            <a:r>
              <a:rPr lang="en-US" dirty="0" err="1"/>
              <a:t>Khorsabad</a:t>
            </a:r>
            <a:r>
              <a:rPr lang="en-US" dirty="0"/>
              <a:t> (sketch)</a:t>
            </a:r>
          </a:p>
        </p:txBody>
      </p:sp>
      <p:sp>
        <p:nvSpPr>
          <p:cNvPr id="3" name="Text Placeholder 2"/>
          <p:cNvSpPr>
            <a:spLocks noGrp="1"/>
          </p:cNvSpPr>
          <p:nvPr>
            <p:ph type="body" sz="quarter" idx="12"/>
          </p:nvPr>
        </p:nvSpPr>
        <p:spPr/>
        <p:txBody>
          <a:bodyPr/>
          <a:lstStyle/>
          <a:p>
            <a:r>
              <a:rPr lang="en-US" dirty="0"/>
              <a:t>10:2</a:t>
            </a:r>
          </a:p>
        </p:txBody>
      </p:sp>
      <p:sp>
        <p:nvSpPr>
          <p:cNvPr id="4" name="Title 3"/>
          <p:cNvSpPr>
            <a:spLocks noGrp="1"/>
          </p:cNvSpPr>
          <p:nvPr>
            <p:ph type="title"/>
          </p:nvPr>
        </p:nvSpPr>
        <p:spPr/>
        <p:txBody>
          <a:bodyPr/>
          <a:lstStyle/>
          <a:p>
            <a:r>
              <a:rPr lang="en-US" dirty="0"/>
              <a:t>David sent some of his servants to comfort him concerning his father</a:t>
            </a:r>
          </a:p>
        </p:txBody>
      </p:sp>
    </p:spTree>
    <p:extLst>
      <p:ext uri="{BB962C8B-B14F-4D97-AF65-F5344CB8AC3E}">
        <p14:creationId xmlns:p14="http://schemas.microsoft.com/office/powerpoint/2010/main" val="11268869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Amman Citadel southern wall, Roman period"/>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Citadel of Rabbah, modern Amman, with a Roman-era wall</a:t>
            </a:r>
          </a:p>
        </p:txBody>
      </p:sp>
      <p:sp>
        <p:nvSpPr>
          <p:cNvPr id="3" name="Text Placeholder 2"/>
          <p:cNvSpPr>
            <a:spLocks noGrp="1"/>
          </p:cNvSpPr>
          <p:nvPr>
            <p:ph type="body" sz="quarter" idx="12"/>
          </p:nvPr>
        </p:nvSpPr>
        <p:spPr/>
        <p:txBody>
          <a:bodyPr/>
          <a:lstStyle/>
          <a:p>
            <a:r>
              <a:rPr lang="en-US" dirty="0"/>
              <a:t>10:14</a:t>
            </a:r>
          </a:p>
        </p:txBody>
      </p:sp>
      <p:sp>
        <p:nvSpPr>
          <p:cNvPr id="4" name="Title 3"/>
          <p:cNvSpPr>
            <a:spLocks noGrp="1"/>
          </p:cNvSpPr>
          <p:nvPr>
            <p:ph type="title"/>
          </p:nvPr>
        </p:nvSpPr>
        <p:spPr/>
        <p:txBody>
          <a:bodyPr/>
          <a:lstStyle/>
          <a:p>
            <a:r>
              <a:rPr lang="en-US" dirty="0"/>
              <a:t>So the Ammonites retreated into their city</a:t>
            </a:r>
          </a:p>
        </p:txBody>
      </p:sp>
    </p:spTree>
    <p:extLst>
      <p:ext uri="{BB962C8B-B14F-4D97-AF65-F5344CB8AC3E}">
        <p14:creationId xmlns:p14="http://schemas.microsoft.com/office/powerpoint/2010/main" val="13057116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rocky hill&#10;&#10;Description automatically generated">
            <a:extLst>
              <a:ext uri="{FF2B5EF4-FFF2-40B4-BE49-F238E27FC236}">
                <a16:creationId xmlns:a16="http://schemas.microsoft.com/office/drawing/2014/main" id="{5CC94BDD-06B0-4C4D-B5CD-BDCDE04C54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en-US" dirty="0"/>
              <a:t>10:14</a:t>
            </a:r>
          </a:p>
        </p:txBody>
      </p:sp>
      <p:sp>
        <p:nvSpPr>
          <p:cNvPr id="4" name="Title 3"/>
          <p:cNvSpPr>
            <a:spLocks noGrp="1"/>
          </p:cNvSpPr>
          <p:nvPr>
            <p:ph type="title"/>
          </p:nvPr>
        </p:nvSpPr>
        <p:spPr/>
        <p:txBody>
          <a:bodyPr/>
          <a:lstStyle/>
          <a:p>
            <a:r>
              <a:rPr lang="en-US" dirty="0"/>
              <a:t>Then Joab returned from fighting the Ammonites and came to Jerusalem</a:t>
            </a:r>
          </a:p>
        </p:txBody>
      </p:sp>
    </p:spTree>
    <p:extLst>
      <p:ext uri="{BB962C8B-B14F-4D97-AF65-F5344CB8AC3E}">
        <p14:creationId xmlns:p14="http://schemas.microsoft.com/office/powerpoint/2010/main" val="380736226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rocky hill&#10;&#10;Description automatically generated">
            <a:extLst>
              <a:ext uri="{FF2B5EF4-FFF2-40B4-BE49-F238E27FC236}">
                <a16:creationId xmlns:a16="http://schemas.microsoft.com/office/drawing/2014/main" id="{B5840A6A-E618-4E63-9620-D85E04C936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en-US" dirty="0"/>
              <a:t>10:14</a:t>
            </a:r>
          </a:p>
        </p:txBody>
      </p:sp>
      <p:sp>
        <p:nvSpPr>
          <p:cNvPr id="4" name="Title 3"/>
          <p:cNvSpPr>
            <a:spLocks noGrp="1"/>
          </p:cNvSpPr>
          <p:nvPr>
            <p:ph type="title"/>
          </p:nvPr>
        </p:nvSpPr>
        <p:spPr/>
        <p:txBody>
          <a:bodyPr/>
          <a:lstStyle/>
          <a:p>
            <a:r>
              <a:rPr lang="en-US" dirty="0"/>
              <a:t>Then Joab returned from fighting the Ammonites and came to Jerusalem</a:t>
            </a:r>
          </a:p>
        </p:txBody>
      </p:sp>
      <p:sp>
        <p:nvSpPr>
          <p:cNvPr id="9" name="Text Box 16"/>
          <p:cNvSpPr txBox="1">
            <a:spLocks noChangeArrowheads="1"/>
          </p:cNvSpPr>
          <p:nvPr/>
        </p:nvSpPr>
        <p:spPr bwMode="auto">
          <a:xfrm>
            <a:off x="4581877" y="3771840"/>
            <a:ext cx="14976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
        <p:nvSpPr>
          <p:cNvPr id="7" name="Freeform 6"/>
          <p:cNvSpPr/>
          <p:nvPr/>
        </p:nvSpPr>
        <p:spPr>
          <a:xfrm>
            <a:off x="4952817" y="4221480"/>
            <a:ext cx="869468" cy="1471132"/>
          </a:xfrm>
          <a:custGeom>
            <a:avLst/>
            <a:gdLst>
              <a:gd name="connsiteX0" fmla="*/ 548640 w 1059180"/>
              <a:gd name="connsiteY0" fmla="*/ 91440 h 1470660"/>
              <a:gd name="connsiteX1" fmla="*/ 0 w 1059180"/>
              <a:gd name="connsiteY1" fmla="*/ 838200 h 1470660"/>
              <a:gd name="connsiteX2" fmla="*/ 670560 w 1059180"/>
              <a:gd name="connsiteY2" fmla="*/ 1470660 h 1470660"/>
              <a:gd name="connsiteX3" fmla="*/ 1059180 w 1059180"/>
              <a:gd name="connsiteY3" fmla="*/ 678180 h 1470660"/>
              <a:gd name="connsiteX4" fmla="*/ 624840 w 1059180"/>
              <a:gd name="connsiteY4" fmla="*/ 0 h 1470660"/>
              <a:gd name="connsiteX5" fmla="*/ 548640 w 1059180"/>
              <a:gd name="connsiteY5" fmla="*/ 91440 h 1470660"/>
              <a:gd name="connsiteX0" fmla="*/ 624840 w 1059180"/>
              <a:gd name="connsiteY0" fmla="*/ 0 h 1470660"/>
              <a:gd name="connsiteX1" fmla="*/ 0 w 1059180"/>
              <a:gd name="connsiteY1" fmla="*/ 838200 h 1470660"/>
              <a:gd name="connsiteX2" fmla="*/ 670560 w 1059180"/>
              <a:gd name="connsiteY2" fmla="*/ 1470660 h 1470660"/>
              <a:gd name="connsiteX3" fmla="*/ 1059180 w 1059180"/>
              <a:gd name="connsiteY3" fmla="*/ 678180 h 1470660"/>
              <a:gd name="connsiteX4" fmla="*/ 624840 w 1059180"/>
              <a:gd name="connsiteY4" fmla="*/ 0 h 1470660"/>
              <a:gd name="connsiteX0" fmla="*/ 624934 w 1059274"/>
              <a:gd name="connsiteY0" fmla="*/ 0 h 1471887"/>
              <a:gd name="connsiteX1" fmla="*/ 94 w 1059274"/>
              <a:gd name="connsiteY1" fmla="*/ 838200 h 1471887"/>
              <a:gd name="connsiteX2" fmla="*/ 670654 w 1059274"/>
              <a:gd name="connsiteY2" fmla="*/ 1470660 h 1471887"/>
              <a:gd name="connsiteX3" fmla="*/ 1059274 w 1059274"/>
              <a:gd name="connsiteY3" fmla="*/ 678180 h 1471887"/>
              <a:gd name="connsiteX4" fmla="*/ 624934 w 1059274"/>
              <a:gd name="connsiteY4" fmla="*/ 0 h 1471887"/>
              <a:gd name="connsiteX0" fmla="*/ 624934 w 1078851"/>
              <a:gd name="connsiteY0" fmla="*/ 1057 h 1472944"/>
              <a:gd name="connsiteX1" fmla="*/ 94 w 1078851"/>
              <a:gd name="connsiteY1" fmla="*/ 839257 h 1472944"/>
              <a:gd name="connsiteX2" fmla="*/ 670654 w 1078851"/>
              <a:gd name="connsiteY2" fmla="*/ 1471717 h 1472944"/>
              <a:gd name="connsiteX3" fmla="*/ 1059274 w 1078851"/>
              <a:gd name="connsiteY3" fmla="*/ 679237 h 1472944"/>
              <a:gd name="connsiteX4" fmla="*/ 624934 w 1078851"/>
              <a:gd name="connsiteY4" fmla="*/ 1057 h 1472944"/>
              <a:gd name="connsiteX0" fmla="*/ 624934 w 1061039"/>
              <a:gd name="connsiteY0" fmla="*/ 1108 h 1472995"/>
              <a:gd name="connsiteX1" fmla="*/ 94 w 1061039"/>
              <a:gd name="connsiteY1" fmla="*/ 839308 h 1472995"/>
              <a:gd name="connsiteX2" fmla="*/ 670654 w 1061039"/>
              <a:gd name="connsiteY2" fmla="*/ 1471768 h 1472995"/>
              <a:gd name="connsiteX3" fmla="*/ 1059274 w 1061039"/>
              <a:gd name="connsiteY3" fmla="*/ 679288 h 1472995"/>
              <a:gd name="connsiteX4" fmla="*/ 624934 w 1061039"/>
              <a:gd name="connsiteY4" fmla="*/ 1108 h 1472995"/>
              <a:gd name="connsiteX0" fmla="*/ 624934 w 1061039"/>
              <a:gd name="connsiteY0" fmla="*/ 1108 h 1472995"/>
              <a:gd name="connsiteX1" fmla="*/ 94 w 1061039"/>
              <a:gd name="connsiteY1" fmla="*/ 839308 h 1472995"/>
              <a:gd name="connsiteX2" fmla="*/ 670654 w 1061039"/>
              <a:gd name="connsiteY2" fmla="*/ 1471768 h 1472995"/>
              <a:gd name="connsiteX3" fmla="*/ 1059274 w 1061039"/>
              <a:gd name="connsiteY3" fmla="*/ 679288 h 1472995"/>
              <a:gd name="connsiteX4" fmla="*/ 624934 w 1061039"/>
              <a:gd name="connsiteY4" fmla="*/ 1108 h 1472995"/>
              <a:gd name="connsiteX0" fmla="*/ 624934 w 1061039"/>
              <a:gd name="connsiteY0" fmla="*/ 1108 h 1500669"/>
              <a:gd name="connsiteX1" fmla="*/ 94 w 1061039"/>
              <a:gd name="connsiteY1" fmla="*/ 839308 h 1500669"/>
              <a:gd name="connsiteX2" fmla="*/ 670654 w 1061039"/>
              <a:gd name="connsiteY2" fmla="*/ 1471768 h 1500669"/>
              <a:gd name="connsiteX3" fmla="*/ 1059274 w 1061039"/>
              <a:gd name="connsiteY3" fmla="*/ 679288 h 1500669"/>
              <a:gd name="connsiteX4" fmla="*/ 624934 w 1061039"/>
              <a:gd name="connsiteY4" fmla="*/ 1108 h 1500669"/>
              <a:gd name="connsiteX0" fmla="*/ 624934 w 1061039"/>
              <a:gd name="connsiteY0" fmla="*/ 1108 h 1472441"/>
              <a:gd name="connsiteX1" fmla="*/ 94 w 1061039"/>
              <a:gd name="connsiteY1" fmla="*/ 839308 h 1472441"/>
              <a:gd name="connsiteX2" fmla="*/ 670654 w 1061039"/>
              <a:gd name="connsiteY2" fmla="*/ 1471768 h 1472441"/>
              <a:gd name="connsiteX3" fmla="*/ 1059274 w 1061039"/>
              <a:gd name="connsiteY3" fmla="*/ 679288 h 1472441"/>
              <a:gd name="connsiteX4" fmla="*/ 624934 w 1061039"/>
              <a:gd name="connsiteY4" fmla="*/ 1108 h 1472441"/>
              <a:gd name="connsiteX0" fmla="*/ 624934 w 1061039"/>
              <a:gd name="connsiteY0" fmla="*/ 1108 h 1473206"/>
              <a:gd name="connsiteX1" fmla="*/ 94 w 1061039"/>
              <a:gd name="connsiteY1" fmla="*/ 839308 h 1473206"/>
              <a:gd name="connsiteX2" fmla="*/ 670654 w 1061039"/>
              <a:gd name="connsiteY2" fmla="*/ 1471768 h 1473206"/>
              <a:gd name="connsiteX3" fmla="*/ 1059274 w 1061039"/>
              <a:gd name="connsiteY3" fmla="*/ 679288 h 1473206"/>
              <a:gd name="connsiteX4" fmla="*/ 624934 w 1061039"/>
              <a:gd name="connsiteY4" fmla="*/ 1108 h 1473206"/>
              <a:gd name="connsiteX0" fmla="*/ 472571 w 908543"/>
              <a:gd name="connsiteY0" fmla="*/ 1 h 1470661"/>
              <a:gd name="connsiteX1" fmla="*/ 131 w 908543"/>
              <a:gd name="connsiteY1" fmla="*/ 676276 h 1470661"/>
              <a:gd name="connsiteX2" fmla="*/ 518291 w 908543"/>
              <a:gd name="connsiteY2" fmla="*/ 1470661 h 1470661"/>
              <a:gd name="connsiteX3" fmla="*/ 906911 w 908543"/>
              <a:gd name="connsiteY3" fmla="*/ 678181 h 1470661"/>
              <a:gd name="connsiteX4" fmla="*/ 472571 w 908543"/>
              <a:gd name="connsiteY4" fmla="*/ 1 h 1470661"/>
              <a:gd name="connsiteX0" fmla="*/ 472571 w 909848"/>
              <a:gd name="connsiteY0" fmla="*/ 1 h 1470661"/>
              <a:gd name="connsiteX1" fmla="*/ 131 w 909848"/>
              <a:gd name="connsiteY1" fmla="*/ 676276 h 1470661"/>
              <a:gd name="connsiteX2" fmla="*/ 518291 w 909848"/>
              <a:gd name="connsiteY2" fmla="*/ 1470661 h 1470661"/>
              <a:gd name="connsiteX3" fmla="*/ 906911 w 909848"/>
              <a:gd name="connsiteY3" fmla="*/ 678181 h 1470661"/>
              <a:gd name="connsiteX4" fmla="*/ 472571 w 909848"/>
              <a:gd name="connsiteY4" fmla="*/ 1 h 1470661"/>
              <a:gd name="connsiteX0" fmla="*/ 472614 w 909858"/>
              <a:gd name="connsiteY0" fmla="*/ 1285 h 1471945"/>
              <a:gd name="connsiteX1" fmla="*/ 174 w 909858"/>
              <a:gd name="connsiteY1" fmla="*/ 677560 h 1471945"/>
              <a:gd name="connsiteX2" fmla="*/ 518334 w 909858"/>
              <a:gd name="connsiteY2" fmla="*/ 1471945 h 1471945"/>
              <a:gd name="connsiteX3" fmla="*/ 906954 w 909858"/>
              <a:gd name="connsiteY3" fmla="*/ 679465 h 1471945"/>
              <a:gd name="connsiteX4" fmla="*/ 472614 w 909858"/>
              <a:gd name="connsiteY4" fmla="*/ 1285 h 1471945"/>
              <a:gd name="connsiteX0" fmla="*/ 472614 w 909858"/>
              <a:gd name="connsiteY0" fmla="*/ 1285 h 1471981"/>
              <a:gd name="connsiteX1" fmla="*/ 174 w 909858"/>
              <a:gd name="connsiteY1" fmla="*/ 677560 h 1471981"/>
              <a:gd name="connsiteX2" fmla="*/ 518334 w 909858"/>
              <a:gd name="connsiteY2" fmla="*/ 1471945 h 1471981"/>
              <a:gd name="connsiteX3" fmla="*/ 906954 w 909858"/>
              <a:gd name="connsiteY3" fmla="*/ 679465 h 1471981"/>
              <a:gd name="connsiteX4" fmla="*/ 472614 w 909858"/>
              <a:gd name="connsiteY4" fmla="*/ 1285 h 1471981"/>
              <a:gd name="connsiteX0" fmla="*/ 472614 w 909858"/>
              <a:gd name="connsiteY0" fmla="*/ 1285 h 1472005"/>
              <a:gd name="connsiteX1" fmla="*/ 174 w 909858"/>
              <a:gd name="connsiteY1" fmla="*/ 677560 h 1472005"/>
              <a:gd name="connsiteX2" fmla="*/ 518334 w 909858"/>
              <a:gd name="connsiteY2" fmla="*/ 1471945 h 1472005"/>
              <a:gd name="connsiteX3" fmla="*/ 906954 w 909858"/>
              <a:gd name="connsiteY3" fmla="*/ 679465 h 1472005"/>
              <a:gd name="connsiteX4" fmla="*/ 472614 w 909858"/>
              <a:gd name="connsiteY4" fmla="*/ 1285 h 1472005"/>
              <a:gd name="connsiteX0" fmla="*/ 472614 w 910237"/>
              <a:gd name="connsiteY0" fmla="*/ 1285 h 1472005"/>
              <a:gd name="connsiteX1" fmla="*/ 174 w 910237"/>
              <a:gd name="connsiteY1" fmla="*/ 677560 h 1472005"/>
              <a:gd name="connsiteX2" fmla="*/ 518334 w 910237"/>
              <a:gd name="connsiteY2" fmla="*/ 1471945 h 1472005"/>
              <a:gd name="connsiteX3" fmla="*/ 906954 w 910237"/>
              <a:gd name="connsiteY3" fmla="*/ 679465 h 1472005"/>
              <a:gd name="connsiteX4" fmla="*/ 472614 w 910237"/>
              <a:gd name="connsiteY4" fmla="*/ 1285 h 1472005"/>
              <a:gd name="connsiteX0" fmla="*/ 472614 w 907679"/>
              <a:gd name="connsiteY0" fmla="*/ 1285 h 1472005"/>
              <a:gd name="connsiteX1" fmla="*/ 174 w 907679"/>
              <a:gd name="connsiteY1" fmla="*/ 677560 h 1472005"/>
              <a:gd name="connsiteX2" fmla="*/ 518334 w 907679"/>
              <a:gd name="connsiteY2" fmla="*/ 1471945 h 1472005"/>
              <a:gd name="connsiteX3" fmla="*/ 906954 w 907679"/>
              <a:gd name="connsiteY3" fmla="*/ 679465 h 1472005"/>
              <a:gd name="connsiteX4" fmla="*/ 472614 w 907679"/>
              <a:gd name="connsiteY4" fmla="*/ 1285 h 1472005"/>
              <a:gd name="connsiteX0" fmla="*/ 472568 w 869226"/>
              <a:gd name="connsiteY0" fmla="*/ 3 h 1470665"/>
              <a:gd name="connsiteX1" fmla="*/ 128 w 869226"/>
              <a:gd name="connsiteY1" fmla="*/ 676278 h 1470665"/>
              <a:gd name="connsiteX2" fmla="*/ 518288 w 869226"/>
              <a:gd name="connsiteY2" fmla="*/ 1470663 h 1470665"/>
              <a:gd name="connsiteX3" fmla="*/ 868808 w 869226"/>
              <a:gd name="connsiteY3" fmla="*/ 668658 h 1470665"/>
              <a:gd name="connsiteX4" fmla="*/ 472568 w 869226"/>
              <a:gd name="connsiteY4" fmla="*/ 3 h 1470665"/>
              <a:gd name="connsiteX0" fmla="*/ 472568 w 869226"/>
              <a:gd name="connsiteY0" fmla="*/ 3 h 1470663"/>
              <a:gd name="connsiteX1" fmla="*/ 128 w 869226"/>
              <a:gd name="connsiteY1" fmla="*/ 676278 h 1470663"/>
              <a:gd name="connsiteX2" fmla="*/ 518288 w 869226"/>
              <a:gd name="connsiteY2" fmla="*/ 1470663 h 1470663"/>
              <a:gd name="connsiteX3" fmla="*/ 868808 w 869226"/>
              <a:gd name="connsiteY3" fmla="*/ 668658 h 1470663"/>
              <a:gd name="connsiteX4" fmla="*/ 472568 w 869226"/>
              <a:gd name="connsiteY4" fmla="*/ 3 h 1470663"/>
              <a:gd name="connsiteX0" fmla="*/ 472568 w 869226"/>
              <a:gd name="connsiteY0" fmla="*/ 3 h 1471134"/>
              <a:gd name="connsiteX1" fmla="*/ 128 w 869226"/>
              <a:gd name="connsiteY1" fmla="*/ 676278 h 1471134"/>
              <a:gd name="connsiteX2" fmla="*/ 518288 w 869226"/>
              <a:gd name="connsiteY2" fmla="*/ 1470663 h 1471134"/>
              <a:gd name="connsiteX3" fmla="*/ 868808 w 869226"/>
              <a:gd name="connsiteY3" fmla="*/ 668658 h 1471134"/>
              <a:gd name="connsiteX4" fmla="*/ 472568 w 869226"/>
              <a:gd name="connsiteY4" fmla="*/ 3 h 1471134"/>
              <a:gd name="connsiteX0" fmla="*/ 472568 w 869413"/>
              <a:gd name="connsiteY0" fmla="*/ 3 h 1471134"/>
              <a:gd name="connsiteX1" fmla="*/ 128 w 869413"/>
              <a:gd name="connsiteY1" fmla="*/ 676278 h 1471134"/>
              <a:gd name="connsiteX2" fmla="*/ 518288 w 869413"/>
              <a:gd name="connsiteY2" fmla="*/ 1470663 h 1471134"/>
              <a:gd name="connsiteX3" fmla="*/ 868808 w 869413"/>
              <a:gd name="connsiteY3" fmla="*/ 668658 h 1471134"/>
              <a:gd name="connsiteX4" fmla="*/ 472568 w 869413"/>
              <a:gd name="connsiteY4" fmla="*/ 3 h 1471134"/>
              <a:gd name="connsiteX0" fmla="*/ 472623 w 869468"/>
              <a:gd name="connsiteY0" fmla="*/ 1 h 1471132"/>
              <a:gd name="connsiteX1" fmla="*/ 183 w 869468"/>
              <a:gd name="connsiteY1" fmla="*/ 676276 h 1471132"/>
              <a:gd name="connsiteX2" fmla="*/ 518343 w 869468"/>
              <a:gd name="connsiteY2" fmla="*/ 1470661 h 1471132"/>
              <a:gd name="connsiteX3" fmla="*/ 868863 w 869468"/>
              <a:gd name="connsiteY3" fmla="*/ 668656 h 1471132"/>
              <a:gd name="connsiteX4" fmla="*/ 472623 w 869468"/>
              <a:gd name="connsiteY4" fmla="*/ 1 h 1471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468" h="1471132">
                <a:moveTo>
                  <a:pt x="472623" y="1"/>
                </a:moveTo>
                <a:cubicBezTo>
                  <a:pt x="223065" y="799"/>
                  <a:pt x="-7437" y="431166"/>
                  <a:pt x="183" y="676276"/>
                </a:cubicBezTo>
                <a:cubicBezTo>
                  <a:pt x="7803" y="921386"/>
                  <a:pt x="259259" y="1452321"/>
                  <a:pt x="518343" y="1470661"/>
                </a:cubicBezTo>
                <a:cubicBezTo>
                  <a:pt x="776779" y="1488955"/>
                  <a:pt x="853623" y="970916"/>
                  <a:pt x="868863" y="668656"/>
                </a:cubicBezTo>
                <a:cubicBezTo>
                  <a:pt x="881212" y="423739"/>
                  <a:pt x="703130" y="-736"/>
                  <a:pt x="472623" y="1"/>
                </a:cubicBezTo>
                <a:close/>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Tree>
    <p:extLst>
      <p:ext uri="{BB962C8B-B14F-4D97-AF65-F5344CB8AC3E}">
        <p14:creationId xmlns:p14="http://schemas.microsoft.com/office/powerpoint/2010/main" val="33848147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BBBAF36-E739-4DB2-B0BE-F9BF143D25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012"/>
            <a:ext cx="9144000" cy="6665976"/>
          </a:xfrm>
          <a:prstGeom prst="rect">
            <a:avLst/>
          </a:prstGeom>
        </p:spPr>
      </p:pic>
      <p:sp>
        <p:nvSpPr>
          <p:cNvPr id="2" name="Text Placeholder 1"/>
          <p:cNvSpPr>
            <a:spLocks noGrp="1"/>
          </p:cNvSpPr>
          <p:nvPr>
            <p:ph type="body" sz="quarter" idx="10"/>
          </p:nvPr>
        </p:nvSpPr>
        <p:spPr/>
        <p:txBody>
          <a:bodyPr/>
          <a:lstStyle/>
          <a:p>
            <a:r>
              <a:rPr lang="en-US" dirty="0"/>
              <a:t>Line of soldiers, from Ashurbanipal’s palace in Nineveh, 7th century BC</a:t>
            </a:r>
          </a:p>
        </p:txBody>
      </p:sp>
      <p:sp>
        <p:nvSpPr>
          <p:cNvPr id="3" name="Text Placeholder 2"/>
          <p:cNvSpPr>
            <a:spLocks noGrp="1"/>
          </p:cNvSpPr>
          <p:nvPr>
            <p:ph type="body" sz="quarter" idx="12"/>
          </p:nvPr>
        </p:nvSpPr>
        <p:spPr/>
        <p:txBody>
          <a:bodyPr/>
          <a:lstStyle/>
          <a:p>
            <a:r>
              <a:rPr lang="en-US" dirty="0"/>
              <a:t>10:15</a:t>
            </a:r>
          </a:p>
        </p:txBody>
      </p:sp>
      <p:sp>
        <p:nvSpPr>
          <p:cNvPr id="4" name="Title 3"/>
          <p:cNvSpPr>
            <a:spLocks noGrp="1"/>
          </p:cNvSpPr>
          <p:nvPr>
            <p:ph type="title"/>
          </p:nvPr>
        </p:nvSpPr>
        <p:spPr/>
        <p:txBody>
          <a:bodyPr/>
          <a:lstStyle/>
          <a:p>
            <a:r>
              <a:rPr lang="en-US" dirty="0"/>
              <a:t>When the Arameans realized that they were defeated before Israel, they regrouped</a:t>
            </a:r>
          </a:p>
        </p:txBody>
      </p:sp>
    </p:spTree>
    <p:extLst>
      <p:ext uri="{BB962C8B-B14F-4D97-AF65-F5344CB8AC3E}">
        <p14:creationId xmlns:p14="http://schemas.microsoft.com/office/powerpoint/2010/main" val="38232559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“Euphrates River Street” sign in </a:t>
            </a:r>
            <a:r>
              <a:rPr lang="en-US" dirty="0" err="1"/>
              <a:t>Mevaseret</a:t>
            </a:r>
            <a:r>
              <a:rPr lang="en-US" dirty="0"/>
              <a:t> Zion</a:t>
            </a:r>
          </a:p>
        </p:txBody>
      </p:sp>
      <p:sp>
        <p:nvSpPr>
          <p:cNvPr id="3" name="Text Placeholder 2"/>
          <p:cNvSpPr>
            <a:spLocks noGrp="1"/>
          </p:cNvSpPr>
          <p:nvPr>
            <p:ph type="body" sz="quarter" idx="12"/>
          </p:nvPr>
        </p:nvSpPr>
        <p:spPr/>
        <p:txBody>
          <a:bodyPr/>
          <a:lstStyle/>
          <a:p>
            <a:r>
              <a:rPr lang="en-US" dirty="0"/>
              <a:t>10:16</a:t>
            </a:r>
          </a:p>
        </p:txBody>
      </p:sp>
      <p:sp>
        <p:nvSpPr>
          <p:cNvPr id="4" name="Title 3"/>
          <p:cNvSpPr>
            <a:spLocks noGrp="1"/>
          </p:cNvSpPr>
          <p:nvPr>
            <p:ph type="title"/>
          </p:nvPr>
        </p:nvSpPr>
        <p:spPr/>
        <p:txBody>
          <a:bodyPr/>
          <a:lstStyle/>
          <a:p>
            <a:r>
              <a:rPr lang="en-US" dirty="0"/>
              <a:t>Then Hadadezer sent and brought back the Arameans that were beyond the River</a:t>
            </a:r>
          </a:p>
        </p:txBody>
      </p:sp>
      <p:pic>
        <p:nvPicPr>
          <p:cNvPr id="6" name="Picture 5" descr="Euphrates River, Nahar Prat street sign in Mevasseret, tb09090695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7559396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Euphrates River with Birecik bridge</a:t>
            </a:r>
          </a:p>
        </p:txBody>
      </p:sp>
      <p:sp>
        <p:nvSpPr>
          <p:cNvPr id="3" name="Text Placeholder 2"/>
          <p:cNvSpPr>
            <a:spLocks noGrp="1"/>
          </p:cNvSpPr>
          <p:nvPr>
            <p:ph type="body" sz="quarter" idx="12"/>
          </p:nvPr>
        </p:nvSpPr>
        <p:spPr/>
        <p:txBody>
          <a:bodyPr/>
          <a:lstStyle/>
          <a:p>
            <a:r>
              <a:rPr lang="en-US" dirty="0"/>
              <a:t>10:16</a:t>
            </a:r>
          </a:p>
        </p:txBody>
      </p:sp>
      <p:sp>
        <p:nvSpPr>
          <p:cNvPr id="4" name="Title 3"/>
          <p:cNvSpPr>
            <a:spLocks noGrp="1"/>
          </p:cNvSpPr>
          <p:nvPr>
            <p:ph type="title"/>
          </p:nvPr>
        </p:nvSpPr>
        <p:spPr/>
        <p:txBody>
          <a:bodyPr/>
          <a:lstStyle/>
          <a:p>
            <a:r>
              <a:rPr lang="en-US" dirty="0"/>
              <a:t>Then </a:t>
            </a:r>
            <a:r>
              <a:rPr lang="en-US" dirty="0" err="1"/>
              <a:t>Hadadezer</a:t>
            </a:r>
            <a:r>
              <a:rPr lang="en-US" dirty="0"/>
              <a:t> sent and brought back the Arameans that were beyond the River</a:t>
            </a:r>
          </a:p>
        </p:txBody>
      </p:sp>
      <p:pic>
        <p:nvPicPr>
          <p:cNvPr id="4098" name="Picture 2" descr="C:\Users\Kris\Documents\Bolen\01b PLBL, PCB size\09 Eastern and Central Turkey\Euphrates River\Birecik bridge over Euphrates River, adr1005201671.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8561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EA041DD-0427-48F6-B33F-9362C308A1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14401"/>
            <a:ext cx="9144000" cy="5829199"/>
          </a:xfrm>
          <a:prstGeom prst="rect">
            <a:avLst/>
          </a:prstGeom>
        </p:spPr>
      </p:pic>
      <p:sp>
        <p:nvSpPr>
          <p:cNvPr id="2" name="Text Placeholder 1"/>
          <p:cNvSpPr>
            <a:spLocks noGrp="1"/>
          </p:cNvSpPr>
          <p:nvPr>
            <p:ph type="body" sz="quarter" idx="10"/>
          </p:nvPr>
        </p:nvSpPr>
        <p:spPr/>
        <p:txBody>
          <a:bodyPr/>
          <a:lstStyle/>
          <a:p>
            <a:r>
              <a:rPr lang="en-US" dirty="0"/>
              <a:t>Map of the area around </a:t>
            </a:r>
            <a:r>
              <a:rPr lang="en-US" dirty="0" err="1"/>
              <a:t>Helam</a:t>
            </a:r>
            <a:r>
              <a:rPr lang="en-US" dirty="0"/>
              <a:t>, from the surveys by the Palestine Exploration Fund (1890)</a:t>
            </a:r>
            <a:endParaRPr lang="it-IT" dirty="0"/>
          </a:p>
        </p:txBody>
      </p:sp>
      <p:sp>
        <p:nvSpPr>
          <p:cNvPr id="3" name="Text Placeholder 2"/>
          <p:cNvSpPr>
            <a:spLocks noGrp="1"/>
          </p:cNvSpPr>
          <p:nvPr>
            <p:ph type="body" sz="quarter" idx="12"/>
          </p:nvPr>
        </p:nvSpPr>
        <p:spPr/>
        <p:txBody>
          <a:bodyPr/>
          <a:lstStyle/>
          <a:p>
            <a:r>
              <a:rPr lang="en-US" dirty="0"/>
              <a:t>10:16</a:t>
            </a:r>
          </a:p>
        </p:txBody>
      </p:sp>
      <p:sp>
        <p:nvSpPr>
          <p:cNvPr id="4" name="Title 3"/>
          <p:cNvSpPr>
            <a:spLocks noGrp="1"/>
          </p:cNvSpPr>
          <p:nvPr>
            <p:ph type="title"/>
          </p:nvPr>
        </p:nvSpPr>
        <p:spPr/>
        <p:txBody>
          <a:bodyPr/>
          <a:lstStyle/>
          <a:p>
            <a:r>
              <a:rPr lang="en-US" dirty="0"/>
              <a:t>They came to </a:t>
            </a:r>
            <a:r>
              <a:rPr lang="en-US" dirty="0" err="1"/>
              <a:t>Helam</a:t>
            </a:r>
            <a:r>
              <a:rPr lang="en-US" dirty="0"/>
              <a:t>, with </a:t>
            </a:r>
            <a:r>
              <a:rPr lang="en-US" dirty="0" err="1"/>
              <a:t>Shobach</a:t>
            </a:r>
            <a:r>
              <a:rPr lang="en-US" dirty="0"/>
              <a:t> the captain of Hadadezer’s army leading them</a:t>
            </a:r>
          </a:p>
        </p:txBody>
      </p:sp>
    </p:spTree>
    <p:extLst>
      <p:ext uri="{BB962C8B-B14F-4D97-AF65-F5344CB8AC3E}">
        <p14:creationId xmlns:p14="http://schemas.microsoft.com/office/powerpoint/2010/main" val="13801379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D628D3F-7DB6-49EE-87DB-A899F4B6ED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14401"/>
            <a:ext cx="9144000" cy="5829199"/>
          </a:xfrm>
          <a:prstGeom prst="rect">
            <a:avLst/>
          </a:prstGeom>
        </p:spPr>
      </p:pic>
      <p:sp>
        <p:nvSpPr>
          <p:cNvPr id="2" name="Text Placeholder 1"/>
          <p:cNvSpPr>
            <a:spLocks noGrp="1"/>
          </p:cNvSpPr>
          <p:nvPr>
            <p:ph type="body" sz="quarter" idx="10"/>
          </p:nvPr>
        </p:nvSpPr>
        <p:spPr/>
        <p:txBody>
          <a:bodyPr/>
          <a:lstStyle/>
          <a:p>
            <a:r>
              <a:rPr lang="en-US" dirty="0"/>
              <a:t>Map of the area around </a:t>
            </a:r>
            <a:r>
              <a:rPr lang="en-US" dirty="0" err="1"/>
              <a:t>Helam</a:t>
            </a:r>
            <a:r>
              <a:rPr lang="en-US" dirty="0"/>
              <a:t>, from the surveys by the Palestine Exploration Fund (1890)</a:t>
            </a:r>
            <a:endParaRPr lang="it-IT" dirty="0"/>
          </a:p>
        </p:txBody>
      </p:sp>
      <p:sp>
        <p:nvSpPr>
          <p:cNvPr id="3" name="Text Placeholder 2"/>
          <p:cNvSpPr>
            <a:spLocks noGrp="1"/>
          </p:cNvSpPr>
          <p:nvPr>
            <p:ph type="body" sz="quarter" idx="12"/>
          </p:nvPr>
        </p:nvSpPr>
        <p:spPr/>
        <p:txBody>
          <a:bodyPr/>
          <a:lstStyle/>
          <a:p>
            <a:r>
              <a:rPr lang="en-US" dirty="0"/>
              <a:t>10:16</a:t>
            </a:r>
          </a:p>
        </p:txBody>
      </p:sp>
      <p:sp>
        <p:nvSpPr>
          <p:cNvPr id="4" name="Title 3"/>
          <p:cNvSpPr>
            <a:spLocks noGrp="1"/>
          </p:cNvSpPr>
          <p:nvPr>
            <p:ph type="title"/>
          </p:nvPr>
        </p:nvSpPr>
        <p:spPr/>
        <p:txBody>
          <a:bodyPr/>
          <a:lstStyle/>
          <a:p>
            <a:r>
              <a:rPr lang="en-US" dirty="0"/>
              <a:t>They came to </a:t>
            </a:r>
            <a:r>
              <a:rPr lang="en-US" dirty="0" err="1"/>
              <a:t>Helam</a:t>
            </a:r>
            <a:r>
              <a:rPr lang="en-US" dirty="0"/>
              <a:t>, with </a:t>
            </a:r>
            <a:r>
              <a:rPr lang="en-US" dirty="0" err="1"/>
              <a:t>Shobach</a:t>
            </a:r>
            <a:r>
              <a:rPr lang="en-US" dirty="0"/>
              <a:t> the captain of Hadadezer’s army leading them</a:t>
            </a:r>
          </a:p>
        </p:txBody>
      </p:sp>
      <p:sp>
        <p:nvSpPr>
          <p:cNvPr id="6" name="Text Box 16"/>
          <p:cNvSpPr txBox="1">
            <a:spLocks noChangeArrowheads="1"/>
          </p:cNvSpPr>
          <p:nvPr/>
        </p:nvSpPr>
        <p:spPr bwMode="auto">
          <a:xfrm>
            <a:off x="4419600" y="2667000"/>
            <a:ext cx="85867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err="1">
                <a:solidFill>
                  <a:srgbClr val="FFFFFF"/>
                </a:solidFill>
                <a:effectLst>
                  <a:glow rad="76200">
                    <a:srgbClr val="000000">
                      <a:alpha val="60000"/>
                    </a:srgbClr>
                  </a:glow>
                </a:effectLst>
                <a:latin typeface="Calibri" pitchFamily="34" charset="0"/>
                <a:cs typeface="Calibri" pitchFamily="34" charset="0"/>
              </a:rPr>
              <a:t>Helam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7" name="Oval 6"/>
          <p:cNvSpPr/>
          <p:nvPr/>
        </p:nvSpPr>
        <p:spPr>
          <a:xfrm>
            <a:off x="4397102" y="2228850"/>
            <a:ext cx="938784" cy="43815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68750574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Depiction of Sennacherib with military commanders, from the Lachish reliefs, circa 700 BC</a:t>
            </a:r>
            <a:endParaRPr lang="it-IT" dirty="0"/>
          </a:p>
        </p:txBody>
      </p:sp>
      <p:sp>
        <p:nvSpPr>
          <p:cNvPr id="3" name="Text Placeholder 2"/>
          <p:cNvSpPr>
            <a:spLocks noGrp="1"/>
          </p:cNvSpPr>
          <p:nvPr>
            <p:ph type="body" sz="quarter" idx="12"/>
          </p:nvPr>
        </p:nvSpPr>
        <p:spPr/>
        <p:txBody>
          <a:bodyPr/>
          <a:lstStyle/>
          <a:p>
            <a:r>
              <a:rPr lang="en-US" dirty="0"/>
              <a:t>10:16</a:t>
            </a:r>
          </a:p>
        </p:txBody>
      </p:sp>
      <p:sp>
        <p:nvSpPr>
          <p:cNvPr id="4" name="Title 3"/>
          <p:cNvSpPr>
            <a:spLocks noGrp="1"/>
          </p:cNvSpPr>
          <p:nvPr>
            <p:ph type="title"/>
          </p:nvPr>
        </p:nvSpPr>
        <p:spPr/>
        <p:txBody>
          <a:bodyPr/>
          <a:lstStyle/>
          <a:p>
            <a:r>
              <a:rPr lang="en-US" dirty="0"/>
              <a:t>They came to </a:t>
            </a:r>
            <a:r>
              <a:rPr lang="en-US" dirty="0" err="1"/>
              <a:t>Helam</a:t>
            </a:r>
            <a:r>
              <a:rPr lang="en-US" dirty="0"/>
              <a:t>, with </a:t>
            </a:r>
            <a:r>
              <a:rPr lang="en-US" dirty="0" err="1"/>
              <a:t>Shobach</a:t>
            </a:r>
            <a:r>
              <a:rPr lang="en-US" dirty="0"/>
              <a:t> the captain of Hadadezer’s army leading them</a:t>
            </a:r>
          </a:p>
        </p:txBody>
      </p:sp>
      <p:pic>
        <p:nvPicPr>
          <p:cNvPr id="6" name="Picture 5" descr="Lachish reliefs, panel 12, Sennacherib on throne, tb112004325.jpg"/>
          <p:cNvPicPr>
            <a:picLocks noChangeAspect="1"/>
          </p:cNvPicPr>
          <p:nvPr/>
        </p:nvPicPr>
        <p:blipFill rotWithShape="1">
          <a:blip r:embed="rId3" cstate="print">
            <a:extLst>
              <a:ext uri="{28A0092B-C50C-407E-A947-70E740481C1C}">
                <a14:useLocalDpi xmlns:a14="http://schemas.microsoft.com/office/drawing/2010/main" val="0"/>
              </a:ext>
            </a:extLst>
          </a:blip>
          <a:srcRect r="5512" b="4431"/>
          <a:stretch/>
        </p:blipFill>
        <p:spPr>
          <a:xfrm>
            <a:off x="-1" y="369332"/>
            <a:ext cx="9144001" cy="6150340"/>
          </a:xfrm>
          <a:prstGeom prst="rect">
            <a:avLst/>
          </a:prstGeom>
        </p:spPr>
      </p:pic>
    </p:spTree>
    <p:extLst>
      <p:ext uri="{BB962C8B-B14F-4D97-AF65-F5344CB8AC3E}">
        <p14:creationId xmlns:p14="http://schemas.microsoft.com/office/powerpoint/2010/main" val="15592312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aerial from west, tb01070374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Rift with the Plains of Moab (aerial view from the west)</a:t>
            </a:r>
          </a:p>
        </p:txBody>
      </p:sp>
      <p:sp>
        <p:nvSpPr>
          <p:cNvPr id="3" name="Text Placeholder 2"/>
          <p:cNvSpPr>
            <a:spLocks noGrp="1"/>
          </p:cNvSpPr>
          <p:nvPr>
            <p:ph type="body" sz="quarter" idx="12"/>
          </p:nvPr>
        </p:nvSpPr>
        <p:spPr/>
        <p:txBody>
          <a:bodyPr/>
          <a:lstStyle/>
          <a:p>
            <a:r>
              <a:rPr lang="en-US" dirty="0"/>
              <a:t>10:17</a:t>
            </a:r>
          </a:p>
        </p:txBody>
      </p:sp>
      <p:sp>
        <p:nvSpPr>
          <p:cNvPr id="4" name="Title 3"/>
          <p:cNvSpPr>
            <a:spLocks noGrp="1"/>
          </p:cNvSpPr>
          <p:nvPr>
            <p:ph type="title"/>
          </p:nvPr>
        </p:nvSpPr>
        <p:spPr/>
        <p:txBody>
          <a:bodyPr/>
          <a:lstStyle/>
          <a:p>
            <a:r>
              <a:rPr lang="en-US" dirty="0"/>
              <a:t>And when it was told to David, he gathered all Israel together and passed over the Jordan</a:t>
            </a:r>
          </a:p>
        </p:txBody>
      </p:sp>
    </p:spTree>
    <p:extLst>
      <p:ext uri="{BB962C8B-B14F-4D97-AF65-F5344CB8AC3E}">
        <p14:creationId xmlns:p14="http://schemas.microsoft.com/office/powerpoint/2010/main" val="1927023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Plain north of Amman"/>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Plain north of Amman</a:t>
            </a:r>
          </a:p>
        </p:txBody>
      </p:sp>
      <p:sp>
        <p:nvSpPr>
          <p:cNvPr id="3" name="Text Placeholder 2"/>
          <p:cNvSpPr>
            <a:spLocks noGrp="1"/>
          </p:cNvSpPr>
          <p:nvPr>
            <p:ph type="body" sz="quarter" idx="12"/>
          </p:nvPr>
        </p:nvSpPr>
        <p:spPr/>
        <p:txBody>
          <a:bodyPr/>
          <a:lstStyle/>
          <a:p>
            <a:r>
              <a:rPr lang="en-US" dirty="0"/>
              <a:t>10:2</a:t>
            </a:r>
          </a:p>
        </p:txBody>
      </p:sp>
      <p:sp>
        <p:nvSpPr>
          <p:cNvPr id="4" name="Title 3"/>
          <p:cNvSpPr>
            <a:spLocks noGrp="1"/>
          </p:cNvSpPr>
          <p:nvPr>
            <p:ph type="title"/>
          </p:nvPr>
        </p:nvSpPr>
        <p:spPr/>
        <p:txBody>
          <a:bodyPr/>
          <a:lstStyle/>
          <a:p>
            <a:r>
              <a:rPr lang="en-US" dirty="0"/>
              <a:t>Then David’s servants came into the land of the children of Ammon</a:t>
            </a:r>
          </a:p>
        </p:txBody>
      </p:sp>
    </p:spTree>
    <p:extLst>
      <p:ext uri="{BB962C8B-B14F-4D97-AF65-F5344CB8AC3E}">
        <p14:creationId xmlns:p14="http://schemas.microsoft.com/office/powerpoint/2010/main" val="199745804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Rift (aerial view from the southwest)</a:t>
            </a:r>
          </a:p>
        </p:txBody>
      </p:sp>
      <p:sp>
        <p:nvSpPr>
          <p:cNvPr id="3" name="Text Placeholder 2"/>
          <p:cNvSpPr>
            <a:spLocks noGrp="1"/>
          </p:cNvSpPr>
          <p:nvPr>
            <p:ph type="body" sz="quarter" idx="12"/>
          </p:nvPr>
        </p:nvSpPr>
        <p:spPr/>
        <p:txBody>
          <a:bodyPr/>
          <a:lstStyle/>
          <a:p>
            <a:r>
              <a:rPr lang="en-US" dirty="0"/>
              <a:t>10:17</a:t>
            </a:r>
          </a:p>
        </p:txBody>
      </p:sp>
      <p:sp>
        <p:nvSpPr>
          <p:cNvPr id="4" name="Title 3"/>
          <p:cNvSpPr>
            <a:spLocks noGrp="1"/>
          </p:cNvSpPr>
          <p:nvPr>
            <p:ph type="title"/>
          </p:nvPr>
        </p:nvSpPr>
        <p:spPr/>
        <p:txBody>
          <a:bodyPr/>
          <a:lstStyle/>
          <a:p>
            <a:r>
              <a:rPr lang="en-US" dirty="0"/>
              <a:t>And when it was told to David, he gathered all Israel together and passed over the Jordan</a:t>
            </a:r>
          </a:p>
        </p:txBody>
      </p:sp>
    </p:spTree>
    <p:extLst>
      <p:ext uri="{BB962C8B-B14F-4D97-AF65-F5344CB8AC3E}">
        <p14:creationId xmlns:p14="http://schemas.microsoft.com/office/powerpoint/2010/main" val="52843399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dam Bridge sign, tb032505869.jpg"/>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5000" contrast="10000"/>
                    </a14:imgEffect>
                  </a14:imgLayer>
                </a14:imgProps>
              </a:ex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“Adam Bridge” sign</a:t>
            </a:r>
          </a:p>
        </p:txBody>
      </p:sp>
      <p:sp>
        <p:nvSpPr>
          <p:cNvPr id="3" name="Text Placeholder 2"/>
          <p:cNvSpPr>
            <a:spLocks noGrp="1"/>
          </p:cNvSpPr>
          <p:nvPr>
            <p:ph type="body" sz="quarter" idx="12"/>
          </p:nvPr>
        </p:nvSpPr>
        <p:spPr/>
        <p:txBody>
          <a:bodyPr/>
          <a:lstStyle/>
          <a:p>
            <a:r>
              <a:rPr lang="en-US" dirty="0"/>
              <a:t>10:17</a:t>
            </a:r>
          </a:p>
        </p:txBody>
      </p:sp>
      <p:sp>
        <p:nvSpPr>
          <p:cNvPr id="4" name="Title 3"/>
          <p:cNvSpPr>
            <a:spLocks noGrp="1"/>
          </p:cNvSpPr>
          <p:nvPr>
            <p:ph type="title"/>
          </p:nvPr>
        </p:nvSpPr>
        <p:spPr/>
        <p:txBody>
          <a:bodyPr/>
          <a:lstStyle/>
          <a:p>
            <a:r>
              <a:rPr lang="en-US" dirty="0"/>
              <a:t>And when it was told to David, he gathered all Israel together and passed over the Jordan</a:t>
            </a:r>
          </a:p>
        </p:txBody>
      </p:sp>
    </p:spTree>
    <p:extLst>
      <p:ext uri="{BB962C8B-B14F-4D97-AF65-F5344CB8AC3E}">
        <p14:creationId xmlns:p14="http://schemas.microsoft.com/office/powerpoint/2010/main" val="93705351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dam fords aerial from west, tb1217041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Fords of Adam (aerial view from the west)</a:t>
            </a:r>
          </a:p>
        </p:txBody>
      </p:sp>
      <p:sp>
        <p:nvSpPr>
          <p:cNvPr id="3" name="Text Placeholder 2"/>
          <p:cNvSpPr>
            <a:spLocks noGrp="1"/>
          </p:cNvSpPr>
          <p:nvPr>
            <p:ph type="body" sz="quarter" idx="12"/>
          </p:nvPr>
        </p:nvSpPr>
        <p:spPr/>
        <p:txBody>
          <a:bodyPr/>
          <a:lstStyle/>
          <a:p>
            <a:r>
              <a:rPr lang="en-US" dirty="0"/>
              <a:t>10:17</a:t>
            </a:r>
          </a:p>
        </p:txBody>
      </p:sp>
      <p:sp>
        <p:nvSpPr>
          <p:cNvPr id="4" name="Title 3"/>
          <p:cNvSpPr>
            <a:spLocks noGrp="1"/>
          </p:cNvSpPr>
          <p:nvPr>
            <p:ph type="title"/>
          </p:nvPr>
        </p:nvSpPr>
        <p:spPr/>
        <p:txBody>
          <a:bodyPr/>
          <a:lstStyle/>
          <a:p>
            <a:r>
              <a:rPr lang="en-US" dirty="0"/>
              <a:t>And when it was told to David, he gathered all Israel together and passed over the Jordan</a:t>
            </a:r>
          </a:p>
        </p:txBody>
      </p:sp>
    </p:spTree>
    <p:extLst>
      <p:ext uri="{BB962C8B-B14F-4D97-AF65-F5344CB8AC3E}">
        <p14:creationId xmlns:p14="http://schemas.microsoft.com/office/powerpoint/2010/main" val="12079229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dam fords aerial from west, tb1217041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Fords of Adam (aerial view from the west)</a:t>
            </a:r>
          </a:p>
        </p:txBody>
      </p:sp>
      <p:sp>
        <p:nvSpPr>
          <p:cNvPr id="3" name="Text Placeholder 2"/>
          <p:cNvSpPr>
            <a:spLocks noGrp="1"/>
          </p:cNvSpPr>
          <p:nvPr>
            <p:ph type="body" sz="quarter" idx="12"/>
          </p:nvPr>
        </p:nvSpPr>
        <p:spPr/>
        <p:txBody>
          <a:bodyPr/>
          <a:lstStyle/>
          <a:p>
            <a:r>
              <a:rPr lang="en-US" dirty="0"/>
              <a:t>10:17</a:t>
            </a:r>
          </a:p>
        </p:txBody>
      </p:sp>
      <p:sp>
        <p:nvSpPr>
          <p:cNvPr id="4" name="Title 3"/>
          <p:cNvSpPr>
            <a:spLocks noGrp="1"/>
          </p:cNvSpPr>
          <p:nvPr>
            <p:ph type="title"/>
          </p:nvPr>
        </p:nvSpPr>
        <p:spPr/>
        <p:txBody>
          <a:bodyPr/>
          <a:lstStyle/>
          <a:p>
            <a:r>
              <a:rPr lang="en-US" dirty="0"/>
              <a:t>And when it was told to David, he gathered all Israel together and passed over the Jordan</a:t>
            </a:r>
          </a:p>
        </p:txBody>
      </p:sp>
    </p:spTree>
    <p:extLst>
      <p:ext uri="{BB962C8B-B14F-4D97-AF65-F5344CB8AC3E}">
        <p14:creationId xmlns:p14="http://schemas.microsoft.com/office/powerpoint/2010/main" val="287389493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dam fords aerial from west, tb1217041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Fords of Adam (aerial view from the west)</a:t>
            </a:r>
          </a:p>
        </p:txBody>
      </p:sp>
      <p:sp>
        <p:nvSpPr>
          <p:cNvPr id="3" name="Text Placeholder 2"/>
          <p:cNvSpPr>
            <a:spLocks noGrp="1"/>
          </p:cNvSpPr>
          <p:nvPr>
            <p:ph type="body" sz="quarter" idx="12"/>
          </p:nvPr>
        </p:nvSpPr>
        <p:spPr/>
        <p:txBody>
          <a:bodyPr/>
          <a:lstStyle/>
          <a:p>
            <a:r>
              <a:rPr lang="en-US" dirty="0"/>
              <a:t>10:17</a:t>
            </a:r>
          </a:p>
        </p:txBody>
      </p:sp>
      <p:sp>
        <p:nvSpPr>
          <p:cNvPr id="4" name="Title 3"/>
          <p:cNvSpPr>
            <a:spLocks noGrp="1"/>
          </p:cNvSpPr>
          <p:nvPr>
            <p:ph type="title"/>
          </p:nvPr>
        </p:nvSpPr>
        <p:spPr/>
        <p:txBody>
          <a:bodyPr/>
          <a:lstStyle/>
          <a:p>
            <a:r>
              <a:rPr lang="en-US" dirty="0"/>
              <a:t>And when it was told to David, he gathered all Israel together and passed over the Jordan</a:t>
            </a:r>
          </a:p>
        </p:txBody>
      </p:sp>
      <p:sp>
        <p:nvSpPr>
          <p:cNvPr id="6" name="Text Box 9"/>
          <p:cNvSpPr txBox="1">
            <a:spLocks noChangeArrowheads="1"/>
          </p:cNvSpPr>
          <p:nvPr/>
        </p:nvSpPr>
        <p:spPr bwMode="auto">
          <a:xfrm>
            <a:off x="2491010" y="688705"/>
            <a:ext cx="1226618"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Tell Adam</a:t>
            </a:r>
          </a:p>
        </p:txBody>
      </p:sp>
      <p:sp>
        <p:nvSpPr>
          <p:cNvPr id="7" name="Oval 6">
            <a:extLst>
              <a:ext uri="{FF2B5EF4-FFF2-40B4-BE49-F238E27FC236}">
                <a16:creationId xmlns:a16="http://schemas.microsoft.com/office/drawing/2014/main" id="{800C5035-BA14-449E-9CDD-218E7DCC0D3C}"/>
              </a:ext>
            </a:extLst>
          </p:cNvPr>
          <p:cNvSpPr/>
          <p:nvPr/>
        </p:nvSpPr>
        <p:spPr>
          <a:xfrm>
            <a:off x="1319213" y="361252"/>
            <a:ext cx="1098304" cy="615062"/>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8" name="Text Box 9"/>
          <p:cNvSpPr txBox="1">
            <a:spLocks noChangeArrowheads="1"/>
          </p:cNvSpPr>
          <p:nvPr/>
        </p:nvSpPr>
        <p:spPr bwMode="auto">
          <a:xfrm>
            <a:off x="3286570" y="1576600"/>
            <a:ext cx="622286"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ford</a:t>
            </a:r>
          </a:p>
        </p:txBody>
      </p:sp>
      <p:sp>
        <p:nvSpPr>
          <p:cNvPr id="9" name="Line 9"/>
          <p:cNvSpPr>
            <a:spLocks noChangeShapeType="1"/>
          </p:cNvSpPr>
          <p:nvPr/>
        </p:nvSpPr>
        <p:spPr bwMode="auto">
          <a:xfrm flipH="1">
            <a:off x="3176588" y="1943099"/>
            <a:ext cx="309562" cy="561975"/>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0" name="Line 9"/>
          <p:cNvSpPr>
            <a:spLocks noChangeShapeType="1"/>
          </p:cNvSpPr>
          <p:nvPr/>
        </p:nvSpPr>
        <p:spPr bwMode="auto">
          <a:xfrm>
            <a:off x="6074683" y="1836216"/>
            <a:ext cx="309336" cy="28098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 name="Line 9"/>
          <p:cNvSpPr>
            <a:spLocks noChangeShapeType="1"/>
          </p:cNvSpPr>
          <p:nvPr/>
        </p:nvSpPr>
        <p:spPr bwMode="auto">
          <a:xfrm flipH="1">
            <a:off x="4328093" y="1870219"/>
            <a:ext cx="309562" cy="561975"/>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2" name="Text Box 9"/>
          <p:cNvSpPr txBox="1">
            <a:spLocks noChangeArrowheads="1"/>
          </p:cNvSpPr>
          <p:nvPr/>
        </p:nvSpPr>
        <p:spPr bwMode="auto">
          <a:xfrm>
            <a:off x="4639756" y="1503357"/>
            <a:ext cx="147348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River</a:t>
            </a:r>
          </a:p>
        </p:txBody>
      </p:sp>
    </p:spTree>
    <p:extLst>
      <p:ext uri="{BB962C8B-B14F-4D97-AF65-F5344CB8AC3E}">
        <p14:creationId xmlns:p14="http://schemas.microsoft.com/office/powerpoint/2010/main" val="34973754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ox&#10;&#10;Description automatically generated">
            <a:extLst>
              <a:ext uri="{FF2B5EF4-FFF2-40B4-BE49-F238E27FC236}">
                <a16:creationId xmlns:a16="http://schemas.microsoft.com/office/drawing/2014/main" id="{FBC7B852-D17E-46FA-8876-305A33D44D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558" y="338328"/>
            <a:ext cx="6642884" cy="6181344"/>
          </a:xfrm>
          <a:prstGeom prst="rect">
            <a:avLst/>
          </a:prstGeom>
        </p:spPr>
      </p:pic>
      <p:sp>
        <p:nvSpPr>
          <p:cNvPr id="2" name="Text Placeholder 1"/>
          <p:cNvSpPr>
            <a:spLocks noGrp="1"/>
          </p:cNvSpPr>
          <p:nvPr>
            <p:ph type="body" sz="quarter" idx="10"/>
          </p:nvPr>
        </p:nvSpPr>
        <p:spPr/>
        <p:txBody>
          <a:bodyPr/>
          <a:lstStyle/>
          <a:p>
            <a:r>
              <a:rPr lang="en-US" dirty="0"/>
              <a:t>Assyrian soldiers marching to battle, from the palace of Ashurbanipal, Nineveh, 7th century BC</a:t>
            </a:r>
          </a:p>
        </p:txBody>
      </p:sp>
      <p:sp>
        <p:nvSpPr>
          <p:cNvPr id="3" name="Text Placeholder 2"/>
          <p:cNvSpPr>
            <a:spLocks noGrp="1"/>
          </p:cNvSpPr>
          <p:nvPr>
            <p:ph type="body" sz="quarter" idx="12"/>
          </p:nvPr>
        </p:nvSpPr>
        <p:spPr/>
        <p:txBody>
          <a:bodyPr/>
          <a:lstStyle/>
          <a:p>
            <a:r>
              <a:rPr lang="en-US" dirty="0"/>
              <a:t>10:17</a:t>
            </a:r>
          </a:p>
        </p:txBody>
      </p:sp>
      <p:sp>
        <p:nvSpPr>
          <p:cNvPr id="4" name="Title 3"/>
          <p:cNvSpPr>
            <a:spLocks noGrp="1"/>
          </p:cNvSpPr>
          <p:nvPr>
            <p:ph type="title"/>
          </p:nvPr>
        </p:nvSpPr>
        <p:spPr/>
        <p:txBody>
          <a:bodyPr/>
          <a:lstStyle/>
          <a:p>
            <a:r>
              <a:rPr lang="en-US" dirty="0"/>
              <a:t>They came to </a:t>
            </a:r>
            <a:r>
              <a:rPr lang="en-US" dirty="0" err="1"/>
              <a:t>Helam</a:t>
            </a:r>
            <a:r>
              <a:rPr lang="en-US" dirty="0"/>
              <a:t>, and the Arameans arrayed themselves against David and fought</a:t>
            </a:r>
          </a:p>
        </p:txBody>
      </p:sp>
    </p:spTree>
    <p:extLst>
      <p:ext uri="{BB962C8B-B14F-4D97-AF65-F5344CB8AC3E}">
        <p14:creationId xmlns:p14="http://schemas.microsoft.com/office/powerpoint/2010/main" val="32787917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upload.wikimedia.org/wikipedia/commons/thumb/4/4c/Exhibition_I_am_Ashurbanipal_king_of_the_world%2C_king_of_Assyria%2C_British_Museum_%2832102455408%29.jpg/1024px-Exhibition_I_am_Ashurbanipal_king_of_the_world%2C_king_of_Assyria%2C_British_Museum_%2832102455408%29.jpg"/>
          <p:cNvPicPr>
            <a:picLocks noChangeAspect="1" noChangeArrowheads="1"/>
          </p:cNvPicPr>
          <p:nvPr/>
        </p:nvPicPr>
        <p:blipFill rotWithShape="1">
          <a:blip r:embed="rId3">
            <a:extLst>
              <a:ext uri="{28A0092B-C50C-407E-A947-70E740481C1C}">
                <a14:useLocalDpi xmlns:a14="http://schemas.microsoft.com/office/drawing/2010/main" val="0"/>
              </a:ext>
            </a:extLst>
          </a:blip>
          <a:srcRect l="156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Battle scene showing war casualties, from Sennacherib’s palace in Nineveh, 7th century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spTree>
    <p:extLst>
      <p:ext uri="{BB962C8B-B14F-4D97-AF65-F5344CB8AC3E}">
        <p14:creationId xmlns:p14="http://schemas.microsoft.com/office/powerpoint/2010/main" val="88203069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upload.wikimedia.org/wikipedia/commons/thumb/e/ef/P1150928_Louvre_Ninive_char_assyrien_AO19909_rwk.jpg/1024px-P1150928_Louvre_Ninive_char_assyrien_AO19909_rwk.jpg"/>
          <p:cNvPicPr>
            <a:picLocks noChangeAspect="1" noChangeArrowheads="1"/>
          </p:cNvPicPr>
          <p:nvPr/>
        </p:nvPicPr>
        <p:blipFill rotWithShape="1">
          <a:blip r:embed="rId3">
            <a:extLst>
              <a:ext uri="{28A0092B-C50C-407E-A947-70E740481C1C}">
                <a14:useLocalDpi xmlns:a14="http://schemas.microsoft.com/office/drawing/2010/main" val="0"/>
              </a:ext>
            </a:extLst>
          </a:blip>
          <a:srcRect r="3932"/>
          <a:stretch/>
        </p:blipFill>
        <p:spPr bwMode="auto">
          <a:xfrm>
            <a:off x="0" y="329089"/>
            <a:ext cx="9144000" cy="619058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chariot, from the palace of Ashurbanipal at Nineveh, 7th century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spTree>
    <p:extLst>
      <p:ext uri="{BB962C8B-B14F-4D97-AF65-F5344CB8AC3E}">
        <p14:creationId xmlns:p14="http://schemas.microsoft.com/office/powerpoint/2010/main" val="23017130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8CB835E-2FA8-4DC7-88B5-3A371B4318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316"/>
            <a:ext cx="9144000" cy="6373368"/>
          </a:xfrm>
          <a:prstGeom prst="rect">
            <a:avLst/>
          </a:prstGeom>
        </p:spPr>
      </p:pic>
      <p:sp>
        <p:nvSpPr>
          <p:cNvPr id="2" name="Text Placeholder 1"/>
          <p:cNvSpPr>
            <a:spLocks noGrp="1"/>
          </p:cNvSpPr>
          <p:nvPr>
            <p:ph type="body" sz="quarter" idx="10"/>
          </p:nvPr>
        </p:nvSpPr>
        <p:spPr/>
        <p:txBody>
          <a:bodyPr/>
          <a:lstStyle/>
          <a:p>
            <a:r>
              <a:rPr lang="en-US" dirty="0"/>
              <a:t>Relief of a royal chariot with guards, from Aslantas, reign of Tiglath-pileser III, 8th century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spTree>
    <p:extLst>
      <p:ext uri="{BB962C8B-B14F-4D97-AF65-F5344CB8AC3E}">
        <p14:creationId xmlns:p14="http://schemas.microsoft.com/office/powerpoint/2010/main" val="147407003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Assyrians in a chariot, from the north palace at Nineveh, circa 645–640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pic>
        <p:nvPicPr>
          <p:cNvPr id="7170" name="Picture 2" descr="C:\Users\Kris\Documents\Bolen\PCB size\Getty Villa\Assyrian reliefs\Relief of royal lion hunt, Assyrian, from north palace at Nineveh, 645-640 BC, tb1009193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4650"/>
            <a:ext cx="9144000" cy="6108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6477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Amman acropolis from east"/>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Citadel of Rabbah, modern Amman (from the east)</a:t>
            </a:r>
          </a:p>
        </p:txBody>
      </p:sp>
      <p:sp>
        <p:nvSpPr>
          <p:cNvPr id="3" name="Text Placeholder 2"/>
          <p:cNvSpPr>
            <a:spLocks noGrp="1"/>
          </p:cNvSpPr>
          <p:nvPr>
            <p:ph type="body" sz="quarter" idx="12"/>
          </p:nvPr>
        </p:nvSpPr>
        <p:spPr/>
        <p:txBody>
          <a:bodyPr/>
          <a:lstStyle/>
          <a:p>
            <a:r>
              <a:rPr lang="en-US" dirty="0"/>
              <a:t>10:3</a:t>
            </a:r>
          </a:p>
        </p:txBody>
      </p:sp>
      <p:sp>
        <p:nvSpPr>
          <p:cNvPr id="4" name="Title 3"/>
          <p:cNvSpPr>
            <a:spLocks noGrp="1"/>
          </p:cNvSpPr>
          <p:nvPr>
            <p:ph type="title"/>
          </p:nvPr>
        </p:nvSpPr>
        <p:spPr/>
        <p:txBody>
          <a:bodyPr/>
          <a:lstStyle/>
          <a:p>
            <a:r>
              <a:rPr lang="en-US" dirty="0"/>
              <a:t>Has not David sent his servants unto you to search the city, to spy it out, and to overthrow it?</a:t>
            </a:r>
          </a:p>
        </p:txBody>
      </p:sp>
    </p:spTree>
    <p:extLst>
      <p:ext uri="{BB962C8B-B14F-4D97-AF65-F5344CB8AC3E}">
        <p14:creationId xmlns:p14="http://schemas.microsoft.com/office/powerpoint/2010/main" val="208360802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Kris\Documents\Bolen\PCB size\Louvre-pcb\Assyria\Relief of servants with lion-headed situla and chariot, from Facade L at Khorsabad, tb0927194361.jpg"/>
          <p:cNvPicPr>
            <a:picLocks noChangeAspect="1" noChangeArrowheads="1"/>
          </p:cNvPicPr>
          <p:nvPr/>
        </p:nvPicPr>
        <p:blipFill rotWithShape="1">
          <a:blip r:embed="rId3">
            <a:extLst>
              <a:ext uri="{28A0092B-C50C-407E-A947-70E740481C1C}">
                <a14:useLocalDpi xmlns:a14="http://schemas.microsoft.com/office/drawing/2010/main" val="0"/>
              </a:ext>
            </a:extLst>
          </a:blip>
          <a:srcRect t="3664" b="2115"/>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servants with lion-headed </a:t>
            </a:r>
            <a:r>
              <a:rPr lang="en-US" dirty="0" err="1"/>
              <a:t>situla</a:t>
            </a:r>
            <a:r>
              <a:rPr lang="en-US" dirty="0"/>
              <a:t> and chariot, from Khorsabad, 8th century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spTree>
    <p:extLst>
      <p:ext uri="{BB962C8B-B14F-4D97-AF65-F5344CB8AC3E}">
        <p14:creationId xmlns:p14="http://schemas.microsoft.com/office/powerpoint/2010/main" val="10742408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299"/>
          <a:stretch/>
        </p:blipFill>
        <p:spPr bwMode="auto">
          <a:xfrm>
            <a:off x="1" y="0"/>
            <a:ext cx="9144000" cy="6776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Limestone model of a chariot drawn by two horses, Cypriot, 5th century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spTree>
    <p:extLst>
      <p:ext uri="{BB962C8B-B14F-4D97-AF65-F5344CB8AC3E}">
        <p14:creationId xmlns:p14="http://schemas.microsoft.com/office/powerpoint/2010/main" val="15025595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rses on Golan Heights, tb032705255.jpg"/>
          <p:cNvPicPr>
            <a:picLocks noChangeAspect="1"/>
          </p:cNvPicPr>
          <p:nvPr/>
        </p:nvPicPr>
        <p:blipFill>
          <a:blip r:embed="rId3">
            <a:extLst>
              <a:ext uri="{BEBA8EAE-BF5A-486C-A8C5-ECC9F3942E4B}">
                <a14:imgProps xmlns:a14="http://schemas.microsoft.com/office/drawing/2010/main">
                  <a14:imgLayer r:embed="rId4">
                    <a14:imgEffect>
                      <a14:brightnessContrast bright="5000" contrast="10000"/>
                    </a14:imgEffect>
                  </a14:imgLayer>
                </a14:imgProps>
              </a:ex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Horses on the Golan Heights</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spTree>
    <p:extLst>
      <p:ext uri="{BB962C8B-B14F-4D97-AF65-F5344CB8AC3E}">
        <p14:creationId xmlns:p14="http://schemas.microsoft.com/office/powerpoint/2010/main" val="279232848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cavalry leading horses in mountains, from Nineveh, 7th century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pic>
        <p:nvPicPr>
          <p:cNvPr id="10242" name="Picture 2" descr="C:\Users\Kris\Documents\Bolen\PCB size\British Museum-pcb\Assyria\Nineveh, Assyrian calvary leading horses in mountains, reign of Sennacherib, adr1805195136.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contrast="-5000"/>
                    </a14:imgEffect>
                  </a14:imgLayer>
                </a14:imgProps>
              </a:ext>
              <a:ext uri="{28A0092B-C50C-407E-A947-70E740481C1C}">
                <a14:useLocalDpi xmlns:a14="http://schemas.microsoft.com/office/drawing/2010/main" val="0"/>
              </a:ext>
            </a:extLst>
          </a:blip>
          <a:srcRect/>
          <a:stretch>
            <a:fillRect/>
          </a:stretch>
        </p:blipFill>
        <p:spPr bwMode="auto">
          <a:xfrm>
            <a:off x="0" y="617538"/>
            <a:ext cx="9144000" cy="5622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2531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upload.wikimedia.org/wikipedia/commons/thumb/3/36/Periodo_neo_assiro%2C_rilievi_dalla_stanza_7_del_palazzo_di_sargon_II_a_khorsabad%2C_721-705_ac_ca._03_cavalieri_armati.jpg/1024px-Periodo_neo_assiro%2C_rilievi_dalla_stanza_7_del_palazzo_di_sargon_II_a_khorsabad%2C_721-705_ac_ca._03_cavalieri_armati.jpg"/>
          <p:cNvPicPr>
            <a:picLocks noChangeAspect="1" noChangeArrowheads="1"/>
          </p:cNvPicPr>
          <p:nvPr/>
        </p:nvPicPr>
        <p:blipFill rotWithShape="1">
          <a:blip r:embed="rId3">
            <a:extLst>
              <a:ext uri="{28A0092B-C50C-407E-A947-70E740481C1C}">
                <a14:useLocalDpi xmlns:a14="http://schemas.microsoft.com/office/drawing/2010/main" val="0"/>
              </a:ext>
            </a:extLst>
          </a:blip>
          <a:srcRect l="835"/>
          <a:stretch/>
        </p:blipFill>
        <p:spPr bwMode="auto">
          <a:xfrm>
            <a:off x="0" y="369331"/>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horses in battle, from the palace of Sargon II at </a:t>
            </a:r>
            <a:r>
              <a:rPr lang="en-US" dirty="0" err="1"/>
              <a:t>Dur-Sharrukin</a:t>
            </a:r>
            <a:r>
              <a:rPr lang="en-US" dirty="0"/>
              <a:t>, 8th century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spTree>
    <p:extLst>
      <p:ext uri="{BB962C8B-B14F-4D97-AF65-F5344CB8AC3E}">
        <p14:creationId xmlns:p14="http://schemas.microsoft.com/office/powerpoint/2010/main" val="175141908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upload.wikimedia.org/wikipedia/commons/thumb/1/1e/Exhibition_I_am_Ashurbanipal_king_of_the_world%2C_king_of_Assyria%2C_British_Museum_%2845923212492%29.jpg/1024px-Exhibition_I_am_Ashurbanipal_king_of_the_world%2C_king_of_Assyria%2C_British_Museum_%2845923212492%29.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Royal horses of the Assyrian king, from the palace of Ashurbanipal, Nineveh, 7th century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Then the Arameans fled before Israel, and David killed 700 charioteers, and 40,000 horsemen</a:t>
            </a:r>
          </a:p>
        </p:txBody>
      </p:sp>
    </p:spTree>
    <p:extLst>
      <p:ext uri="{BB962C8B-B14F-4D97-AF65-F5344CB8AC3E}">
        <p14:creationId xmlns:p14="http://schemas.microsoft.com/office/powerpoint/2010/main" val="34023754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Rijksmuseum van Oudheden\Ancient Near East\Nimrud, Assyrian soldiers attacking enemy, kill, reign of Tiglath-pileser III, adr180520677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contrast="10000"/>
                    </a14:imgEffect>
                  </a14:imgLayer>
                </a14:imgProps>
              </a:ext>
              <a:ext uri="{28A0092B-C50C-407E-A947-70E740481C1C}">
                <a14:useLocalDpi xmlns:a14="http://schemas.microsoft.com/office/drawing/2010/main" val="0"/>
              </a:ext>
            </a:extLst>
          </a:blip>
          <a:srcRect l="4165" t="6031" r="5678" b="6048"/>
          <a:stretch/>
        </p:blipFill>
        <p:spPr bwMode="auto">
          <a:xfrm>
            <a:off x="1102659" y="152400"/>
            <a:ext cx="6938683" cy="6705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killing an enemy, from Nimrud, reign of Tiglath-pileser III, 8th century BC</a:t>
            </a:r>
          </a:p>
        </p:txBody>
      </p:sp>
      <p:sp>
        <p:nvSpPr>
          <p:cNvPr id="3" name="Text Placeholder 2"/>
          <p:cNvSpPr>
            <a:spLocks noGrp="1"/>
          </p:cNvSpPr>
          <p:nvPr>
            <p:ph type="body" sz="quarter" idx="12"/>
          </p:nvPr>
        </p:nvSpPr>
        <p:spPr/>
        <p:txBody>
          <a:bodyPr/>
          <a:lstStyle/>
          <a:p>
            <a:r>
              <a:rPr lang="en-US" dirty="0"/>
              <a:t>10:18</a:t>
            </a:r>
          </a:p>
        </p:txBody>
      </p:sp>
      <p:sp>
        <p:nvSpPr>
          <p:cNvPr id="4" name="Title 3"/>
          <p:cNvSpPr>
            <a:spLocks noGrp="1"/>
          </p:cNvSpPr>
          <p:nvPr>
            <p:ph type="title"/>
          </p:nvPr>
        </p:nvSpPr>
        <p:spPr/>
        <p:txBody>
          <a:bodyPr/>
          <a:lstStyle/>
          <a:p>
            <a:r>
              <a:rPr lang="en-US" dirty="0"/>
              <a:t>And they struck down </a:t>
            </a:r>
            <a:r>
              <a:rPr lang="en-US" dirty="0" err="1"/>
              <a:t>Shobach</a:t>
            </a:r>
            <a:r>
              <a:rPr lang="en-US" dirty="0"/>
              <a:t>, the captain of their army, and he died there</a:t>
            </a:r>
          </a:p>
        </p:txBody>
      </p:sp>
    </p:spTree>
    <p:extLst>
      <p:ext uri="{BB962C8B-B14F-4D97-AF65-F5344CB8AC3E}">
        <p14:creationId xmlns:p14="http://schemas.microsoft.com/office/powerpoint/2010/main" val="257464425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792A89C-9D73-4D07-A919-945CAA7665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“Go in Peace” sign in Ashkelon</a:t>
            </a:r>
          </a:p>
        </p:txBody>
      </p:sp>
      <p:sp>
        <p:nvSpPr>
          <p:cNvPr id="3" name="Text Placeholder 2"/>
          <p:cNvSpPr>
            <a:spLocks noGrp="1"/>
          </p:cNvSpPr>
          <p:nvPr>
            <p:ph type="body" sz="quarter" idx="12"/>
          </p:nvPr>
        </p:nvSpPr>
        <p:spPr/>
        <p:txBody>
          <a:bodyPr/>
          <a:lstStyle/>
          <a:p>
            <a:r>
              <a:rPr lang="en-US" dirty="0"/>
              <a:t>10:19</a:t>
            </a:r>
          </a:p>
        </p:txBody>
      </p:sp>
      <p:sp>
        <p:nvSpPr>
          <p:cNvPr id="4" name="Title 3"/>
          <p:cNvSpPr>
            <a:spLocks noGrp="1"/>
          </p:cNvSpPr>
          <p:nvPr>
            <p:ph type="title"/>
          </p:nvPr>
        </p:nvSpPr>
        <p:spPr/>
        <p:txBody>
          <a:bodyPr/>
          <a:lstStyle/>
          <a:p>
            <a:r>
              <a:rPr lang="en-US" dirty="0"/>
              <a:t>When all the kings . . . saw that they were defeated before Israel, they made peace with Israel</a:t>
            </a:r>
          </a:p>
        </p:txBody>
      </p:sp>
    </p:spTree>
    <p:extLst>
      <p:ext uri="{BB962C8B-B14F-4D97-AF65-F5344CB8AC3E}">
        <p14:creationId xmlns:p14="http://schemas.microsoft.com/office/powerpoint/2010/main" val="303898813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old, standing, table&#10;&#10;Description automatically generated">
            <a:extLst>
              <a:ext uri="{FF2B5EF4-FFF2-40B4-BE49-F238E27FC236}">
                <a16:creationId xmlns:a16="http://schemas.microsoft.com/office/drawing/2014/main" id="{C44EE4FE-1616-4C87-BC2B-5E13E373B4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Men bowing before Shalmaneser III, on the bronze gate bands at Balawat, 9th century BC </a:t>
            </a:r>
          </a:p>
        </p:txBody>
      </p:sp>
      <p:sp>
        <p:nvSpPr>
          <p:cNvPr id="3" name="Text Placeholder 2"/>
          <p:cNvSpPr>
            <a:spLocks noGrp="1"/>
          </p:cNvSpPr>
          <p:nvPr>
            <p:ph type="body" sz="quarter" idx="12"/>
          </p:nvPr>
        </p:nvSpPr>
        <p:spPr/>
        <p:txBody>
          <a:bodyPr/>
          <a:lstStyle/>
          <a:p>
            <a:r>
              <a:rPr lang="en-US" dirty="0"/>
              <a:t>10:19</a:t>
            </a:r>
          </a:p>
        </p:txBody>
      </p:sp>
      <p:sp>
        <p:nvSpPr>
          <p:cNvPr id="4" name="Title 3"/>
          <p:cNvSpPr>
            <a:spLocks noGrp="1"/>
          </p:cNvSpPr>
          <p:nvPr>
            <p:ph type="title"/>
          </p:nvPr>
        </p:nvSpPr>
        <p:spPr/>
        <p:txBody>
          <a:bodyPr/>
          <a:lstStyle/>
          <a:p>
            <a:r>
              <a:rPr lang="en-US" dirty="0"/>
              <a:t>When all the kings . . . saw that they were defeated before Israel, they made peace with Israel</a:t>
            </a:r>
          </a:p>
        </p:txBody>
      </p:sp>
    </p:spTree>
    <p:extLst>
      <p:ext uri="{BB962C8B-B14F-4D97-AF65-F5344CB8AC3E}">
        <p14:creationId xmlns:p14="http://schemas.microsoft.com/office/powerpoint/2010/main" val="10785191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Amman Citadel northern end view to nw"/>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Northern end of the Citadel of Rabbah, modern Amman (from the southeast)</a:t>
            </a:r>
          </a:p>
        </p:txBody>
      </p:sp>
      <p:sp>
        <p:nvSpPr>
          <p:cNvPr id="3" name="Text Placeholder 2"/>
          <p:cNvSpPr>
            <a:spLocks noGrp="1"/>
          </p:cNvSpPr>
          <p:nvPr>
            <p:ph type="body" sz="quarter" idx="12"/>
          </p:nvPr>
        </p:nvSpPr>
        <p:spPr/>
        <p:txBody>
          <a:bodyPr/>
          <a:lstStyle/>
          <a:p>
            <a:r>
              <a:rPr lang="en-US" dirty="0"/>
              <a:t>10:19</a:t>
            </a:r>
          </a:p>
        </p:txBody>
      </p:sp>
      <p:sp>
        <p:nvSpPr>
          <p:cNvPr id="4" name="Title 3"/>
          <p:cNvSpPr>
            <a:spLocks noGrp="1"/>
          </p:cNvSpPr>
          <p:nvPr>
            <p:ph type="title"/>
          </p:nvPr>
        </p:nvSpPr>
        <p:spPr/>
        <p:txBody>
          <a:bodyPr/>
          <a:lstStyle/>
          <a:p>
            <a:r>
              <a:rPr lang="en-US" dirty="0"/>
              <a:t>So the Arameans were afraid to help the Ammonites anymore</a:t>
            </a:r>
          </a:p>
        </p:txBody>
      </p:sp>
    </p:spTree>
    <p:extLst>
      <p:ext uri="{BB962C8B-B14F-4D97-AF65-F5344CB8AC3E}">
        <p14:creationId xmlns:p14="http://schemas.microsoft.com/office/powerpoint/2010/main" val="36444343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Todd Sites\0 Jordan sr\Amman\Amman acropolis from theater3.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Adds 2004\06 Jordan\1024\Other\Plain north of Amman.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E:\Todd Sites\0 Jordan sr\Amman\Amman acropolis from east.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D:\0Images\00Jordan adds\Amman\sr\Amman Citadel middle terrace from west.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zoom\Temple Mount and City of David aerial from sw closeup.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D:\0Images\00Jordan adds\Amman\sr\Amman Citadel southern wall, Roman period.jpg"/>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D:\0Images\00Jordan adds\Amman\sr\Amman Citadel northern end view to nw.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757</TotalTime>
  <Words>11110</Words>
  <Application>Microsoft Office PowerPoint</Application>
  <PresentationFormat>On-screen Show (4:3)</PresentationFormat>
  <Paragraphs>784</Paragraphs>
  <Slides>99</Slides>
  <Notes>99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99</vt:i4>
      </vt:variant>
    </vt:vector>
  </HeadingPairs>
  <TitlesOfParts>
    <vt:vector size="103" baseType="lpstr">
      <vt:lpstr>Arial</vt:lpstr>
      <vt:lpstr>Calibri</vt:lpstr>
      <vt:lpstr>Times New Roman</vt:lpstr>
      <vt:lpstr>PhotoCompanion</vt:lpstr>
      <vt:lpstr>2 Samuel 10</vt:lpstr>
      <vt:lpstr>Now the king of the Ammonites died, and Hanun his son reigned in his place</vt:lpstr>
      <vt:lpstr>Now the king of the Ammonites died, and Hanun his son reigned in his place</vt:lpstr>
      <vt:lpstr>David said, “I will deal loyally with Hanun the son of Nahash, as his father dealt loyally with me”</vt:lpstr>
      <vt:lpstr>David said, “I will deal loyally with Hanun the son of Nahash, as his father dealt loyally with me”</vt:lpstr>
      <vt:lpstr>David sent some of his servants to comfort him concerning his father</vt:lpstr>
      <vt:lpstr>David sent some of his servants to comfort him concerning his father</vt:lpstr>
      <vt:lpstr>Then David’s servants came into the land of the children of Ammon</vt:lpstr>
      <vt:lpstr>Has not David sent his servants unto you to search the city, to spy it out, and to overthrow it?</vt:lpstr>
      <vt:lpstr>Has not David sent his servants unto you to search the city, to spy it out, and to overthrow it?</vt:lpstr>
      <vt:lpstr>So Hanun took David’s servants and shaved off half of their beards</vt:lpstr>
      <vt:lpstr>So Hanun took David’s servants and shaved off half of their beards</vt:lpstr>
      <vt:lpstr>So Hanun took David’s servants and shaved off half of their beards</vt:lpstr>
      <vt:lpstr>So Hanun took David’s servants and shaved off half of their beards</vt:lpstr>
      <vt:lpstr>So Hanun took David’s servants and shaved off half of their beards</vt:lpstr>
      <vt:lpstr>Hanun . . . cut off their garments in the middle at their hips and sent them away</vt:lpstr>
      <vt:lpstr>David sent men to meet them, for the men were greatly ashamed</vt:lpstr>
      <vt:lpstr>The king said, “Stay at Jericho until your beards have grown”</vt:lpstr>
      <vt:lpstr>The king said, “Stay at Jericho until your beards have grown”</vt:lpstr>
      <vt:lpstr>The king said, “Stay at Jericho until your beards have grown”</vt:lpstr>
      <vt:lpstr>The king said, “Stay at Jericho until your beards have grown”</vt:lpstr>
      <vt:lpstr>The king said, “Stay at Jericho until your beards have grown”</vt:lpstr>
      <vt:lpstr>The king said, “Stay at Jericho until your beards have grown”</vt:lpstr>
      <vt:lpstr>The king said, “Stay at Jericho until your beards have grown”</vt:lpstr>
      <vt:lpstr>The king said, “Stay at Jericho until your beards have grown”</vt:lpstr>
      <vt:lpstr>The king said, “Stay at Jericho until your beards have grown”</vt:lpstr>
      <vt:lpstr>The king said, “Stay at Jericho until your beards have grown”</vt:lpstr>
      <vt:lpstr>When the Ammonites saw that they had become a stench to David</vt:lpstr>
      <vt:lpstr>When the Ammonites saw that they had become a stench to David</vt:lpstr>
      <vt:lpstr>The Ammonites hired mercenaries</vt:lpstr>
      <vt:lpstr>The Ammonites hired mercenaries</vt:lpstr>
      <vt:lpstr>The Ammonites hired mercenaries</vt:lpstr>
      <vt:lpstr>The Ammonites hired mercenaries</vt:lpstr>
      <vt:lpstr>The Ammonites hired mercenaries, Arameans of Beth-rehob and Zobah, 20,000 foot soldiers</vt:lpstr>
      <vt:lpstr>The Ammonites hired mercenaries, Arameans of Beth-rehob and Zobah, 20,000 foot soldiers</vt:lpstr>
      <vt:lpstr>The Ammonites hired mercenaries, Arameans of Beth-rehob and Zobah, 20,000 foot soldiers</vt:lpstr>
      <vt:lpstr>And the king of Maacah with 1,000 men</vt:lpstr>
      <vt:lpstr>And the king of Maacah with 1,000 men</vt:lpstr>
      <vt:lpstr>And the king of Maacah with 1,000 men</vt:lpstr>
      <vt:lpstr>And the men of Tob 12,000 men</vt:lpstr>
      <vt:lpstr>And the men of Tob 12,000 men</vt:lpstr>
      <vt:lpstr>And the men of Tob 12,000 men</vt:lpstr>
      <vt:lpstr>And the men of Tob 12,000 men</vt:lpstr>
      <vt:lpstr>And the men of Tob 12,000 men</vt:lpstr>
      <vt:lpstr>And the men of Tob 12,000 men</vt:lpstr>
      <vt:lpstr>And the men of Tob 12,000 men</vt:lpstr>
      <vt:lpstr>When David heard of it, he sent Joab and all the army, including the mighty men</vt:lpstr>
      <vt:lpstr>When David heard of it, he sent Joab and all the army, including the mighty men</vt:lpstr>
      <vt:lpstr>When David heard of it, he sent Joab and all the army, including the mighty men</vt:lpstr>
      <vt:lpstr>When David heard of it, he sent Joab and all the army, including the mighty men</vt:lpstr>
      <vt:lpstr>The Ammonites came out and drew up in battle array at the entrance of the gate</vt:lpstr>
      <vt:lpstr>The Ammonites came out and drew up in battle array at the entrance of the gate</vt:lpstr>
      <vt:lpstr>The Ammonites came out and drew up in battle array at the entrance of the gate</vt:lpstr>
      <vt:lpstr>The Ammonites came out and drew up in battle array at the entrance of the gate</vt:lpstr>
      <vt:lpstr>The Ammonites came out and drew up in battle array at the entrance of the gate</vt:lpstr>
      <vt:lpstr>The Ammonites came out and drew up in battle array at the entrance of the gate</vt:lpstr>
      <vt:lpstr>The Ammonites came out and drew up in battle array at the entrance of the gate</vt:lpstr>
      <vt:lpstr>And the Arameans of Zobah and Rehob and the men of Tob and Maacah were . . . in the field</vt:lpstr>
      <vt:lpstr>When Joab saw that the battle was set against him both in front and behind</vt:lpstr>
      <vt:lpstr>He chose from all the best men of Israel and arrayed them against the Arameans</vt:lpstr>
      <vt:lpstr>He chose from all the best men of Israel and arrayed them against the Arameans</vt:lpstr>
      <vt:lpstr>The rest of the people he placed under the command of Abishai his brother . . . against Ammon</vt:lpstr>
      <vt:lpstr>Then he said, “If the Arameans are too strong for me, then you will help me”</vt:lpstr>
      <vt:lpstr>And if the Ammonites are too strong for you, then I will come to your aid</vt:lpstr>
      <vt:lpstr>Be of good courage, and let us be men for our people, and for the cities of our God</vt:lpstr>
      <vt:lpstr>May Yahweh do what seems good to him</vt:lpstr>
      <vt:lpstr>May Yahweh do what seems good to him</vt:lpstr>
      <vt:lpstr>Then Joab and his people approached the Arameans, and they fled before him</vt:lpstr>
      <vt:lpstr>When the Ammonites saw that the Arameans had fled, they also fled before Abishai</vt:lpstr>
      <vt:lpstr>So the Ammonites retreated into their city</vt:lpstr>
      <vt:lpstr>Then Joab returned from fighting the Ammonites and came to Jerusalem</vt:lpstr>
      <vt:lpstr>Then Joab returned from fighting the Ammonites and came to Jerusalem</vt:lpstr>
      <vt:lpstr>When the Arameans realized that they were defeated before Israel, they regrouped</vt:lpstr>
      <vt:lpstr>Then Hadadezer sent and brought back the Arameans that were beyond the River</vt:lpstr>
      <vt:lpstr>Then Hadadezer sent and brought back the Arameans that were beyond the River</vt:lpstr>
      <vt:lpstr>They came to Helam, with Shobach the captain of Hadadezer’s army leading them</vt:lpstr>
      <vt:lpstr>They came to Helam, with Shobach the captain of Hadadezer’s army leading them</vt:lpstr>
      <vt:lpstr>They came to Helam, with Shobach the captain of Hadadezer’s army leading them</vt:lpstr>
      <vt:lpstr>And when it was told to David, he gathered all Israel together and passed over the Jordan</vt:lpstr>
      <vt:lpstr>And when it was told to David, he gathered all Israel together and passed over the Jordan</vt:lpstr>
      <vt:lpstr>And when it was told to David, he gathered all Israel together and passed over the Jordan</vt:lpstr>
      <vt:lpstr>And when it was told to David, he gathered all Israel together and passed over the Jordan</vt:lpstr>
      <vt:lpstr>And when it was told to David, he gathered all Israel together and passed over the Jordan</vt:lpstr>
      <vt:lpstr>And when it was told to David, he gathered all Israel together and passed over the Jordan</vt:lpstr>
      <vt:lpstr>They came to Helam, and the Arameans arrayed themselves against David and fought</vt:lpstr>
      <vt:lpstr>Then the Arameans fled before Israel, and David killed 700 charioteers, and 40,000 horsemen</vt:lpstr>
      <vt:lpstr>Then the Arameans fled before Israel, and David killed 700 charioteers, and 40,000 horsemen</vt:lpstr>
      <vt:lpstr>Then the Arameans fled before Israel, and David killed 700 charioteers, and 40,000 horsemen</vt:lpstr>
      <vt:lpstr>Then the Arameans fled before Israel, and David killed 700 charioteers, and 40,000 horsemen</vt:lpstr>
      <vt:lpstr>Then the Arameans fled before Israel, and David killed 700 charioteers, and 40,000 horsemen</vt:lpstr>
      <vt:lpstr>Then the Arameans fled before Israel, and David killed 700 charioteers, and 40,000 horsemen</vt:lpstr>
      <vt:lpstr>Then the Arameans fled before Israel, and David killed 700 charioteers, and 40,000 horsemen</vt:lpstr>
      <vt:lpstr>Then the Arameans fled before Israel, and David killed 700 charioteers, and 40,000 horsemen</vt:lpstr>
      <vt:lpstr>Then the Arameans fled before Israel, and David killed 700 charioteers, and 40,000 horsemen</vt:lpstr>
      <vt:lpstr>Then the Arameans fled before Israel, and David killed 700 charioteers, and 40,000 horsemen</vt:lpstr>
      <vt:lpstr>And they struck down Shobach, the captain of their army, and he died there</vt:lpstr>
      <vt:lpstr>When all the kings . . . saw that they were defeated before Israel, they made peace with Israel</vt:lpstr>
      <vt:lpstr>When all the kings . . . saw that they were defeated before Israel, they made peace with Israel</vt:lpstr>
      <vt:lpstr>So the Arameans were afraid to help the Ammonites anymore</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10, Photo Companion to the Bible</dc:title>
  <dc:subject>Photo Companion to the Bible</dc:subject>
  <dc:creator>BiblePlaces.com</dc:creator>
  <cp:lastModifiedBy>Todd Bolen</cp:lastModifiedBy>
  <cp:revision>75</cp:revision>
  <dcterms:created xsi:type="dcterms:W3CDTF">2020-04-07T20:36:46Z</dcterms:created>
  <dcterms:modified xsi:type="dcterms:W3CDTF">2021-10-30T22:19:56Z</dcterms:modified>
</cp:coreProperties>
</file>